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78"/>
  </p:notesMasterIdLst>
  <p:sldIdLst>
    <p:sldId id="301" r:id="rId2"/>
    <p:sldId id="302" r:id="rId3"/>
    <p:sldId id="318" r:id="rId4"/>
    <p:sldId id="349" r:id="rId5"/>
    <p:sldId id="321" r:id="rId6"/>
    <p:sldId id="353" r:id="rId7"/>
    <p:sldId id="325" r:id="rId8"/>
    <p:sldId id="324" r:id="rId9"/>
    <p:sldId id="333" r:id="rId10"/>
    <p:sldId id="357" r:id="rId11"/>
    <p:sldId id="350" r:id="rId12"/>
    <p:sldId id="288" r:id="rId13"/>
    <p:sldId id="360" r:id="rId14"/>
    <p:sldId id="339" r:id="rId15"/>
    <p:sldId id="317" r:id="rId16"/>
    <p:sldId id="261" r:id="rId17"/>
    <p:sldId id="287" r:id="rId18"/>
    <p:sldId id="289" r:id="rId19"/>
    <p:sldId id="294" r:id="rId20"/>
    <p:sldId id="340" r:id="rId21"/>
    <p:sldId id="334" r:id="rId22"/>
    <p:sldId id="270" r:id="rId23"/>
    <p:sldId id="271" r:id="rId24"/>
    <p:sldId id="290" r:id="rId25"/>
    <p:sldId id="292" r:id="rId26"/>
    <p:sldId id="284" r:id="rId27"/>
    <p:sldId id="286" r:id="rId28"/>
    <p:sldId id="344" r:id="rId29"/>
    <p:sldId id="296" r:id="rId30"/>
    <p:sldId id="298" r:id="rId31"/>
    <p:sldId id="281" r:id="rId32"/>
    <p:sldId id="260" r:id="rId33"/>
    <p:sldId id="308" r:id="rId34"/>
    <p:sldId id="277" r:id="rId35"/>
    <p:sldId id="332" r:id="rId36"/>
    <p:sldId id="329" r:id="rId37"/>
    <p:sldId id="303" r:id="rId38"/>
    <p:sldId id="346" r:id="rId39"/>
    <p:sldId id="345" r:id="rId40"/>
    <p:sldId id="342" r:id="rId41"/>
    <p:sldId id="352" r:id="rId42"/>
    <p:sldId id="343" r:id="rId43"/>
    <p:sldId id="282" r:id="rId44"/>
    <p:sldId id="337" r:id="rId45"/>
    <p:sldId id="259" r:id="rId46"/>
    <p:sldId id="336" r:id="rId47"/>
    <p:sldId id="267" r:id="rId48"/>
    <p:sldId id="266" r:id="rId49"/>
    <p:sldId id="341" r:id="rId50"/>
    <p:sldId id="326" r:id="rId51"/>
    <p:sldId id="330" r:id="rId52"/>
    <p:sldId id="331" r:id="rId53"/>
    <p:sldId id="295" r:id="rId54"/>
    <p:sldId id="347" r:id="rId55"/>
    <p:sldId id="327" r:id="rId56"/>
    <p:sldId id="351" r:id="rId57"/>
    <p:sldId id="309" r:id="rId58"/>
    <p:sldId id="275" r:id="rId59"/>
    <p:sldId id="354" r:id="rId60"/>
    <p:sldId id="258" r:id="rId61"/>
    <p:sldId id="278" r:id="rId62"/>
    <p:sldId id="304" r:id="rId63"/>
    <p:sldId id="335" r:id="rId64"/>
    <p:sldId id="359" r:id="rId65"/>
    <p:sldId id="305" r:id="rId66"/>
    <p:sldId id="348" r:id="rId67"/>
    <p:sldId id="358" r:id="rId68"/>
    <p:sldId id="269" r:id="rId69"/>
    <p:sldId id="310" r:id="rId70"/>
    <p:sldId id="312" r:id="rId71"/>
    <p:sldId id="313" r:id="rId72"/>
    <p:sldId id="263" r:id="rId73"/>
    <p:sldId id="338" r:id="rId74"/>
    <p:sldId id="314" r:id="rId75"/>
    <p:sldId id="257" r:id="rId76"/>
    <p:sldId id="361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750" autoAdjust="0"/>
  </p:normalViewPr>
  <p:slideViewPr>
    <p:cSldViewPr>
      <p:cViewPr>
        <p:scale>
          <a:sx n="40" d="100"/>
          <a:sy n="40" d="100"/>
        </p:scale>
        <p:origin x="-1188" y="-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6" d="100"/>
        <a:sy n="26" d="100"/>
      </p:scale>
      <p:origin x="0" y="214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1070D-CA89-42AC-8D8B-F08EB7D70FD7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45453-ADDF-46E7-ADFD-1DCCF38229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2907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5349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2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7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1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3444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5" y="1316038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1" y="1316038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49" y="60198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49" y="5849118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9/11/2018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49" y="1057987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newsflash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3%D0%BF%D0%B0_(%D0%BF%D1%80%D0%B8%D1%82%D0%BE%D0%BA_%D0%9E%D0%BA%D0%B8)" TargetMode="External"/><Relationship Id="rId2" Type="http://schemas.openxmlformats.org/officeDocument/2006/relationships/hyperlink" Target="http://ru.wikipedia.org/wiki/%D0%9E%D0%BA%D0%B0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hyperlink" Target="http://ru.wikipedia.org/w/index.php?title=%D0%A7%D0%B5%D1%80%D0%B5%D0%BF%D0%B5%D1%82%D0%BA%D0%B0_(%D1%80%D0%B5%D0%BA%D0%B0)&amp;action=edit&amp;redlink=1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.ru/schools/catalog/school/140606/" TargetMode="External"/><Relationship Id="rId2" Type="http://schemas.openxmlformats.org/officeDocument/2006/relationships/hyperlink" Target="http://www.edu.ru/schools/catalog/school/140407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du.ru/schools/catalog/school/140737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1958" TargetMode="External"/><Relationship Id="rId2" Type="http://schemas.openxmlformats.org/officeDocument/2006/relationships/hyperlink" Target="http://ru.wikipedia.org/wiki/28_%D1%84%D0%B5%D0%B2%D1%80%D0%B0%D0%BB%D1%8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F%D0%B5%D1%80%D0%B5%D0%BC%D1%8B%D1%88%D0%BB%D1%8C%D1%81%D0%BA%D0%B8%D0%B9_%D1%80%D0%B0%D0%B9%D0%BE%D0%BD_%D0%9A%D0%B0%D0%BB%D1%83%D0%B6%D1%81%D0%BA%D0%BE%D0%B9_%D0%BE%D0%B1%D0%BB%D0%B0%D1%81%D1%82%D0%B8" TargetMode="External"/><Relationship Id="rId3" Type="http://schemas.openxmlformats.org/officeDocument/2006/relationships/hyperlink" Target="http://ru.wikipedia.org/wiki/%D0%A2%D1%83%D0%BB%D1%8C%D1%81%D0%BA%D0%B0%D1%8F_%D0%BE%D0%B1%D0%BB%D0%B0%D1%81%D1%82%D1%8C" TargetMode="External"/><Relationship Id="rId7" Type="http://schemas.openxmlformats.org/officeDocument/2006/relationships/hyperlink" Target="http://ru.wikipedia.org/wiki/%D0%9A%D0%BE%D0%B7%D0%B5%D0%BB%D1%8C%D1%81%D0%BA%D0%B8%D0%B9_%D1%80%D0%B0%D0%B9%D0%BE%D0%BD_%D0%9A%D0%B0%D0%BB%D1%83%D0%B6%D1%81%D0%BA%D0%BE%D0%B9_%D0%BE%D0%B1%D0%BB%D0%B0%D1%81%D1%82%D0%B8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1%D0%B5%D0%BB%D0%B5%D0%B2%D1%81%D0%BA%D0%B8%D0%B9_%D1%80%D0%B0%D0%B9%D0%BE%D0%BD_%D0%A2%D1%83%D0%BB%D1%8C%D1%81%D0%BA%D0%BE%D0%B9_%D0%BE%D0%B1%D0%BB%D0%B0%D1%81%D1%82%D0%B8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://ru.wikipedia.org/wiki/%D0%9E%D0%B4%D0%BE%D0%B5%D0%B2%D1%81%D0%BA%D0%B8%D0%B9_%D1%80%D0%B0%D0%B9%D0%BE%D0%BD_%D0%A2%D1%83%D0%BB%D1%8C%D1%81%D0%BA%D0%BE%D0%B9_%D0%BE%D0%B1%D0%BB%D0%B0%D1%81%D1%82%D0%B8" TargetMode="External"/><Relationship Id="rId10" Type="http://schemas.openxmlformats.org/officeDocument/2006/relationships/hyperlink" Target="http://ru.wikipedia.org/wiki/%D0%9A%D0%B0%D0%BB%D1%83%D0%B6%D1%81%D0%BA%D0%B0%D1%8F_%D0%BE%D0%B1%D0%BB%D0%B0%D1%81%D1%82%D1%8C" TargetMode="External"/><Relationship Id="rId4" Type="http://schemas.openxmlformats.org/officeDocument/2006/relationships/hyperlink" Target="http://ru.wikipedia.org/wiki/%D0%94%D1%83%D0%B1%D0%B5%D0%BD%D1%81%D0%BA%D0%B8%D0%B9_%D1%80%D0%B0%D0%B9%D0%BE%D0%BD_%D0%A2%D1%83%D0%BB%D1%8C%D1%81%D0%BA%D0%BE%D0%B9_%D0%BE%D0%B1%D0%BB%D0%B0%D1%81%D1%82%D0%B8" TargetMode="External"/><Relationship Id="rId9" Type="http://schemas.openxmlformats.org/officeDocument/2006/relationships/hyperlink" Target="http://ru.wikipedia.org/wiki/%D0%A4%D0%B5%D1%80%D0%B7%D0%B8%D0%BA%D0%BE%D0%B2%D1%81%D0%BA%D0%B8%D0%B9_%D1%80%D0%B0%D0%B9%D0%BE%D0%BD_%D0%9A%D0%B0%D0%BB%D1%83%D0%B6%D1%81%D0%BA%D0%BE%D0%B9_%D0%BE%D0%B1%D0%BB%D0%B0%D1%81%D1%82%D0%B8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gif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1%D1%83%D0%B2%D0%BE%D1%80%D0%BE%D0%B2_(%D0%B3%D0%BE%D1%80%D0%BE%D0%B4)" TargetMode="External"/><Relationship Id="rId2" Type="http://schemas.openxmlformats.org/officeDocument/2006/relationships/hyperlink" Target="http://ru.wikipedia.org/wiki/%D0%90%D0%B3%D0%B5%D0%B5%D0%B2%D0%BE_(%D0%A2%D1%83%D0%BB%D1%8C%D1%81%D0%BA%D0%B0%D1%8F_%D0%BE%D0%B1%D0%BB%D0%B0%D1%81%D1%82%D1%8C)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.wikipedia.org/wiki/%D0%A7%D0%B5%D0%BA%D0%B0%D0%BB%D0%B8%D0%BD_(%D0%B3%D0%BE%D1%80%D0%BE%D0%B4)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uvorov.tulobl.ru/photogallery/" TargetMode="External"/><Relationship Id="rId3" Type="http://schemas.openxmlformats.org/officeDocument/2006/relationships/image" Target="../media/image126.jpeg"/><Relationship Id="rId7" Type="http://schemas.openxmlformats.org/officeDocument/2006/relationships/hyperlink" Target="http://sobory.ru/article/index.html?object=04321" TargetMode="External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rususadba.ru/hronos2009.htm" TargetMode="External"/><Relationship Id="rId11" Type="http://schemas.openxmlformats.org/officeDocument/2006/relationships/hyperlink" Target="http://spsuvorov.ru/news/poterjannyj_gorod/2012-03-14-205" TargetMode="External"/><Relationship Id="rId5" Type="http://schemas.openxmlformats.org/officeDocument/2006/relationships/hyperlink" Target="http://www.museum.ru/M539" TargetMode="External"/><Relationship Id="rId10" Type="http://schemas.openxmlformats.org/officeDocument/2006/relationships/hyperlink" Target="http://sputnik71.ru/index.php?id=84" TargetMode="External"/><Relationship Id="rId4" Type="http://schemas.openxmlformats.org/officeDocument/2006/relationships/hyperlink" Target="http://www.mojgorod.ru/tuljsk_obl/suvorov/" TargetMode="External"/><Relationship Id="rId9" Type="http://schemas.openxmlformats.org/officeDocument/2006/relationships/hyperlink" Target="http://sobory.ru/article/index.html?object=02975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14_%D1%8F%D0%BD%D0%B2%D0%B0%D1%80%D1%8F" TargetMode="External"/><Relationship Id="rId13" Type="http://schemas.openxmlformats.org/officeDocument/2006/relationships/hyperlink" Target="http://ru.wikipedia.org/wiki/6_%D0%BD%D0%BE%D1%8F%D0%B1%D1%80%D1%8F" TargetMode="External"/><Relationship Id="rId3" Type="http://schemas.openxmlformats.org/officeDocument/2006/relationships/hyperlink" Target="http://ru.wikipedia.org/wiki/1929_%D0%B3%D0%BE%D0%B4" TargetMode="External"/><Relationship Id="rId7" Type="http://schemas.openxmlformats.org/officeDocument/2006/relationships/hyperlink" Target="http://ru.wikipedia.org/wiki/1727_%D0%B3%D0%BE%D0%B4" TargetMode="External"/><Relationship Id="rId12" Type="http://schemas.openxmlformats.org/officeDocument/2006/relationships/hyperlink" Target="http://ru.wikipedia.org/wiki/19_%D0%BE%D0%BA%D1%82%D1%8F%D0%B1%D1%80%D1%8F" TargetMode="External"/><Relationship Id="rId2" Type="http://schemas.openxmlformats.org/officeDocument/2006/relationships/hyperlink" Target="http://ru.wikipedia.org/wiki/1727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u.wikipedia.org/wiki/1719_%D0%B3%D0%BE%D0%B4" TargetMode="External"/><Relationship Id="rId11" Type="http://schemas.openxmlformats.org/officeDocument/2006/relationships/hyperlink" Target="http://ru.wikipedia.org/wiki/1958_%D0%B3%D0%BE%D0%B4" TargetMode="External"/><Relationship Id="rId5" Type="http://schemas.openxmlformats.org/officeDocument/2006/relationships/hyperlink" Target="http://ru.wikipedia.org/wiki/1713" TargetMode="External"/><Relationship Id="rId15" Type="http://schemas.openxmlformats.org/officeDocument/2006/relationships/image" Target="../media/image10.jpeg"/><Relationship Id="rId10" Type="http://schemas.openxmlformats.org/officeDocument/2006/relationships/hyperlink" Target="http://ru.wikipedia.org/wiki/1944_%D0%B3%D0%BE%D0%B4" TargetMode="External"/><Relationship Id="rId4" Type="http://schemas.openxmlformats.org/officeDocument/2006/relationships/hyperlink" Target="http://ru.wikipedia.org/wiki/1708_%D0%B3%D0%BE%D0%B4" TargetMode="External"/><Relationship Id="rId9" Type="http://schemas.openxmlformats.org/officeDocument/2006/relationships/hyperlink" Target="http://ru.wikipedia.org/wiki/1941" TargetMode="External"/><Relationship Id="rId14" Type="http://schemas.openxmlformats.org/officeDocument/2006/relationships/hyperlink" Target="http://ru.wikipedia.org/wiki/2006_%D0%B3%D0%BE%D0%B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4357718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>История </a:t>
            </a:r>
            <a:r>
              <a:rPr lang="ru-RU" sz="6000" b="1" dirty="0" smtClean="0"/>
              <a:t>Суворовского района </a:t>
            </a:r>
            <a:r>
              <a:rPr lang="ru-RU" sz="6000" dirty="0" smtClean="0"/>
              <a:t>Тульской области</a:t>
            </a:r>
            <a:endParaRPr lang="ru-RU" sz="6000" dirty="0"/>
          </a:p>
        </p:txBody>
      </p:sp>
      <p:pic>
        <p:nvPicPr>
          <p:cNvPr id="6" name="Рисунок 5" descr="150px-Flag_of_Suvorovsky_rayon_Tula_oblas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3786190"/>
            <a:ext cx="3643339" cy="2428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6012160" y="6215082"/>
            <a:ext cx="305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Подготовила Макарова И.В.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714876" cy="6858000"/>
          </a:xfrm>
        </p:spPr>
        <p:txBody>
          <a:bodyPr>
            <a:normAutofit fontScale="62500" lnSpcReduction="20000"/>
          </a:bodyPr>
          <a:lstStyle/>
          <a:p>
            <a:endParaRPr lang="ru-RU" sz="4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sz="4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Дивягорск</a:t>
            </a:r>
            <a:r>
              <a:rPr lang="ru-RU" sz="4500" dirty="0" smtClean="0"/>
              <a:t> </a:t>
            </a:r>
            <a:r>
              <a:rPr lang="ru-RU" dirty="0" smtClean="0"/>
              <a:t>— древнерусский город-крепость XII века. Располагался на территории современного Суворовского района Тульской области, вблизи Чекалина, на берегу Оки. Обнаружен в XIX веке археологами Российской империи. Вновь раскопки продолжились в июле-августе 2011 года под руководством А.М. Воронцова и закончились 15 августа.</a:t>
            </a:r>
          </a:p>
          <a:p>
            <a:r>
              <a:rPr lang="ru-RU" dirty="0" smtClean="0"/>
              <a:t>Также были обнаружены посад и погост. Среди предметов — рукоять ножа, часть веретена и др.</a:t>
            </a:r>
          </a:p>
          <a:p>
            <a:r>
              <a:rPr lang="ru-RU" dirty="0" smtClean="0"/>
              <a:t>Как полагают археологи, на территории раскопок возникало множество поселений, древнейшие из которых датируются серединой первого тысячелетия до нашей эры.</a:t>
            </a:r>
          </a:p>
          <a:p>
            <a:r>
              <a:rPr lang="ru-RU" dirty="0" smtClean="0"/>
              <a:t>Ранее на раскопках участвовали такие археологи как Теплов, Четыркин и </a:t>
            </a:r>
            <a:r>
              <a:rPr lang="ru-RU" dirty="0" err="1" smtClean="0"/>
              <a:t>Гендарев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 descr="J:\разное\през\суворов\2012-03-14-205_files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0"/>
            <a:ext cx="2500298" cy="212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J:\разное\през\суворов\2012-03-14-205_files\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214818"/>
            <a:ext cx="2128850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J:\разное\през\суворов\2012-03-14-205_files\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2274" y="4000504"/>
            <a:ext cx="2271726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J:\разное\през\суворов\2012-03-14-205_files\26_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785926"/>
            <a:ext cx="371477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разное\през\суворов\suvorov stol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3811012"/>
            <a:ext cx="65008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 из самых молодых районных центров Тульской области </a:t>
            </a:r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 Суворов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расположен в ее западной части на расстоянии 91 км от Тулы, 60 км от г. Калуги и 270 км от г. Москвы.</a:t>
            </a:r>
          </a:p>
          <a:p>
            <a:r>
              <a:rPr lang="ru-RU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25,6 кв.км</a:t>
            </a:r>
          </a:p>
          <a:p>
            <a:r>
              <a:rPr lang="ru-RU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20,3 тыс. человек (2006 г.)</a:t>
            </a:r>
          </a:p>
          <a:p>
            <a:r>
              <a:rPr lang="ru-RU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Климат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умеренно-континентальный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История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5"/>
            <a:ext cx="8686800" cy="5429288"/>
          </a:xfrm>
        </p:spPr>
        <p:txBody>
          <a:bodyPr>
            <a:normAutofit fontScale="47500" lnSpcReduction="20000"/>
          </a:bodyPr>
          <a:lstStyle/>
          <a:p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Одна из четырёх железнодорожных станций, расположенных в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Лихвинском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уезде, — Суворово, находилась на левом берегу реки Черепеть, а на противоположном берегу — деревня Суворово. В </a:t>
            </a:r>
            <a:r>
              <a:rPr lang="ru-RU" sz="4200" b="1" u="sng" dirty="0" smtClean="0">
                <a:latin typeface="Times New Roman" pitchFamily="18" charset="0"/>
                <a:cs typeface="Times New Roman" pitchFamily="18" charset="0"/>
              </a:rPr>
              <a:t>В 1929 г.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был образован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Черепетский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район с центром в п. Черепеть Калужского округа Московской области.  </a:t>
            </a:r>
          </a:p>
          <a:p>
            <a:r>
              <a:rPr lang="ru-RU" sz="4200" b="1" u="sng" dirty="0" smtClean="0">
                <a:latin typeface="Times New Roman" pitchFamily="18" charset="0"/>
                <a:cs typeface="Times New Roman" pitchFamily="18" charset="0"/>
              </a:rPr>
              <a:t>26 сентября 1937 г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. район вошёл в состав вновь образованной Тульской области.</a:t>
            </a:r>
          </a:p>
          <a:p>
            <a:r>
              <a:rPr lang="ru-RU" sz="4200" b="1" u="sng" dirty="0" smtClean="0">
                <a:latin typeface="Times New Roman" pitchFamily="18" charset="0"/>
                <a:cs typeface="Times New Roman" pitchFamily="18" charset="0"/>
              </a:rPr>
              <a:t>В 1934 году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в районе началась добыча огнеупорной глины, которую отправляли на ст. Суворово, и рудник с посёлком получил название Суворовский. </a:t>
            </a:r>
            <a:r>
              <a:rPr lang="ru-RU" sz="4200" b="1" u="sng" dirty="0" smtClean="0">
                <a:latin typeface="Times New Roman" pitchFamily="18" charset="0"/>
                <a:cs typeface="Times New Roman" pitchFamily="18" charset="0"/>
              </a:rPr>
              <a:t>В 1949 году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началось строительство Черепетской ГРЭС, новый посёлок электростанции также был назван Суворовским. </a:t>
            </a:r>
          </a:p>
          <a:p>
            <a:r>
              <a:rPr lang="ru-RU" sz="4200" b="1" u="sng" dirty="0" smtClean="0">
                <a:latin typeface="Times New Roman" pitchFamily="18" charset="0"/>
                <a:cs typeface="Times New Roman" pitchFamily="18" charset="0"/>
              </a:rPr>
              <a:t>В 1951 году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посёлок Суворовский отнесен к категории рабочих посёлков.</a:t>
            </a:r>
          </a:p>
          <a:p>
            <a:r>
              <a:rPr lang="ru-RU" sz="4200" b="1" u="sng" dirty="0" smtClean="0">
                <a:latin typeface="Times New Roman" pitchFamily="18" charset="0"/>
                <a:cs typeface="Times New Roman" pitchFamily="18" charset="0"/>
              </a:rPr>
              <a:t>12 августа 1954 года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рабочий посёлок Суворовский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Ханинского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района был преобразован в город районного подчинения Суворов.</a:t>
            </a:r>
          </a:p>
          <a:p>
            <a:r>
              <a:rPr lang="ru-RU" sz="4200" b="1" u="sng" dirty="0" smtClean="0">
                <a:latin typeface="Times New Roman" pitchFamily="18" charset="0"/>
                <a:cs typeface="Times New Roman" pitchFamily="18" charset="0"/>
              </a:rPr>
              <a:t>28 февраля 1958 года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районный центр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Ханинского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района был перенесён из рабочего посёлка Ханино в город Суворов, а район переименован в Суворовский.</a:t>
            </a:r>
          </a:p>
          <a:p>
            <a:r>
              <a:rPr lang="ru-RU" sz="4200" b="1" u="sng" dirty="0" smtClean="0">
                <a:latin typeface="Times New Roman" pitchFamily="18" charset="0"/>
                <a:cs typeface="Times New Roman" pitchFamily="18" charset="0"/>
              </a:rPr>
              <a:t>С 2006 года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город образует муниципальное образование (городское поселение) "город Суворов".</a:t>
            </a:r>
          </a:p>
          <a:p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Проспект Мира</a:t>
            </a:r>
            <a:endParaRPr lang="ru-RU" dirty="0"/>
          </a:p>
        </p:txBody>
      </p:sp>
      <p:pic>
        <p:nvPicPr>
          <p:cNvPr id="5" name="Рисунок 4" descr="x_4aa391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736"/>
            <a:ext cx="9144000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Суворов строится</a:t>
            </a:r>
            <a:endParaRPr lang="ru-RU" dirty="0"/>
          </a:p>
        </p:txBody>
      </p:sp>
      <p:pic>
        <p:nvPicPr>
          <p:cNvPr id="5122" name="Picture 2" descr="C:\Documents and Settings\Admin\Рабочий стол\Новая папка\Суворов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9"/>
            <a:ext cx="4857752" cy="3180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45005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Строительство городской амбулатории. 1960 г.</a:t>
            </a:r>
            <a:endParaRPr lang="ru-RU" dirty="0"/>
          </a:p>
        </p:txBody>
      </p:sp>
      <p:pic>
        <p:nvPicPr>
          <p:cNvPr id="5123" name="Picture 3" descr="C:\Documents and Settings\Admin\Рабочий стол\Новая папка\x_f3296f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3" y="3786952"/>
            <a:ext cx="4476748" cy="307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714877" y="6488668"/>
            <a:ext cx="2928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Посадка деревьев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Водные ресурсы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" y="1285875"/>
            <a:ext cx="4143375" cy="486568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На территории района протекает самая большая река области —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  <a:hlinkClick r:id="rId2" tooltip="Ока"/>
              </a:rPr>
              <a:t>Ока</a:t>
            </a:r>
            <a:r>
              <a:rPr lang="ru-RU" dirty="0" smtClean="0"/>
              <a:t>, которая в пределах района протекает на протяжении 45 км. Вторая река —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Упа (приток Оки)"/>
              </a:rPr>
              <a:t>Упа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/>
              <a:t>— протекает по южной части района и впадает в Оку у села </a:t>
            </a:r>
            <a:r>
              <a:rPr lang="ru-RU" dirty="0" err="1" smtClean="0"/>
              <a:t>Кулешово</a:t>
            </a:r>
            <a:r>
              <a:rPr lang="ru-RU" dirty="0" smtClean="0"/>
              <a:t>. Небольшая речка </a:t>
            </a:r>
            <a:r>
              <a:rPr lang="ru-RU" b="1" dirty="0" err="1" smtClean="0">
                <a:hlinkClick r:id="rId4" tooltip="Черепетка (река) (страница отсутствует)"/>
              </a:rPr>
              <a:t>Черепетка</a:t>
            </a:r>
            <a:r>
              <a:rPr lang="ru-RU" dirty="0" smtClean="0"/>
              <a:t>, один из притоков Оки, берет начало с возвышенностей соседнего Дубенского района и протекает по району свыше 40 км. </a:t>
            </a:r>
            <a:r>
              <a:rPr lang="ru-RU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Водохранилище Черепетской ГРЭС. </a:t>
            </a:r>
            <a:r>
              <a:rPr lang="ru-RU" dirty="0" smtClean="0"/>
              <a:t>Имеются </a:t>
            </a:r>
            <a:r>
              <a:rPr lang="ru-RU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пруды и озера.</a:t>
            </a:r>
          </a:p>
          <a:p>
            <a:endParaRPr lang="ru-RU" dirty="0"/>
          </a:p>
        </p:txBody>
      </p:sp>
      <p:pic>
        <p:nvPicPr>
          <p:cNvPr id="51201" name="Picture 1" descr="C:\Documents and Settings\Admin\Мои документы\фотографии\фотографии\река О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0965" y="285729"/>
            <a:ext cx="4953035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000629" y="3643315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Река Ока ( в районе с. Доброе)</a:t>
            </a:r>
            <a:endParaRPr lang="ru-RU" dirty="0"/>
          </a:p>
        </p:txBody>
      </p:sp>
      <p:pic>
        <p:nvPicPr>
          <p:cNvPr id="7" name="Рисунок 6" descr="17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2065" y="4000505"/>
            <a:ext cx="3765235" cy="2235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714845" y="6000769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Водохранилище Черепетской ГРЭС 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385763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Герб Суворовского района </a:t>
            </a:r>
            <a:r>
              <a:rPr lang="ru-RU" sz="1600" dirty="0"/>
              <a:t>был принят </a:t>
            </a:r>
            <a:r>
              <a:rPr lang="ru-RU" sz="1600" dirty="0" smtClean="0"/>
              <a:t>29 ОКТЯБРЯ 2004 ГОДА. </a:t>
            </a:r>
            <a:r>
              <a:rPr lang="ru-RU" sz="1600" dirty="0"/>
              <a:t>В поле пересеченном червленью (красным) и зеленью горностаевый лев с золотым языком и когтями, в правой передней лапе держащий золотую </a:t>
            </a:r>
            <a:r>
              <a:rPr lang="ru-RU" sz="1600" dirty="0" err="1"/>
              <a:t>двуострую</a:t>
            </a:r>
            <a:r>
              <a:rPr lang="ru-RU" sz="1600" dirty="0"/>
              <a:t> громовую стрелу, а в левой — щит (</a:t>
            </a:r>
            <a:r>
              <a:rPr lang="ru-RU" sz="1600" dirty="0" err="1"/>
              <a:t>тарч</a:t>
            </a:r>
            <a:r>
              <a:rPr lang="ru-RU" sz="1600" dirty="0"/>
              <a:t>), пересеченный серебром и лазурью (синим, </a:t>
            </a:r>
            <a:r>
              <a:rPr lang="ru-RU" sz="1600" dirty="0" err="1"/>
              <a:t>голубым</a:t>
            </a:r>
            <a:r>
              <a:rPr lang="ru-RU" sz="1600" dirty="0"/>
              <a:t>) с фонтаном из чередующихся лазоревых и серебряных струй. Изображение восстающего горностаевого льва, держащего в лапах громовую стрелу и щит созвучно с историческим гербом Лихвина (ныне Чекалина), расположенного на территории Суворовского района. Изображение громовой стрелы указывает на </a:t>
            </a:r>
            <a:r>
              <a:rPr lang="ru-RU" sz="1600" dirty="0" err="1"/>
              <a:t>Черепетскую</a:t>
            </a:r>
            <a:r>
              <a:rPr lang="ru-RU" sz="1600" dirty="0"/>
              <a:t> ГРЭС. </a:t>
            </a:r>
            <a:r>
              <a:rPr lang="ru-RU" sz="1600" dirty="0" err="1"/>
              <a:t>Тарч</a:t>
            </a:r>
            <a:r>
              <a:rPr lang="ru-RU" sz="1600" dirty="0"/>
              <a:t> (круглый щит) с синим фонтаном показывает запасы лечебной минеральной воды «</a:t>
            </a:r>
            <a:r>
              <a:rPr lang="ru-RU" sz="1600" dirty="0" err="1"/>
              <a:t>Краинская</a:t>
            </a:r>
            <a:r>
              <a:rPr lang="ru-RU" sz="1600" dirty="0"/>
              <a:t>». Щит и фонтан аллегорически указывают на целебные свойства воды, защищающей здоровье людей. Синий цвет и две струи на щите символизируют место слияния рек </a:t>
            </a:r>
            <a:r>
              <a:rPr lang="ru-RU" sz="1600" dirty="0" err="1"/>
              <a:t>Упы</a:t>
            </a:r>
            <a:r>
              <a:rPr lang="ru-RU" sz="1600" dirty="0"/>
              <a:t> и Оки.</a:t>
            </a:r>
          </a:p>
        </p:txBody>
      </p:sp>
      <p:pic>
        <p:nvPicPr>
          <p:cNvPr id="3" name="Рисунок 2" descr="06S1893i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8748" y="285729"/>
            <a:ext cx="4849533" cy="571504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Сельское хозяйство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497"/>
            <a:ext cx="8686800" cy="3714776"/>
          </a:xfrm>
        </p:spPr>
        <p:txBody>
          <a:bodyPr/>
          <a:lstStyle/>
          <a:p>
            <a:r>
              <a:rPr lang="ru-RU" sz="3600" dirty="0" smtClean="0">
                <a:solidFill>
                  <a:schemeClr val="bg1"/>
                </a:solidFill>
              </a:rPr>
              <a:t>В районе выращивают зерновые, бобовые культуры, картофель, овощи. Разводят крупный рогатый скот, свиней, птицу.</a:t>
            </a:r>
          </a:p>
          <a:p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Промышленность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74"/>
            <a:ext cx="5857884" cy="2857520"/>
          </a:xfrm>
        </p:spPr>
        <p:txBody>
          <a:bodyPr>
            <a:normAutofit fontScale="70000" lnSpcReduction="20000"/>
          </a:bodyPr>
          <a:lstStyle/>
          <a:p>
            <a:r>
              <a:rPr lang="ru-RU" sz="3400" dirty="0" smtClean="0"/>
              <a:t> </a:t>
            </a:r>
            <a:r>
              <a:rPr lang="ru-RU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Черепетская ГРЭС имени Д. Г. </a:t>
            </a:r>
            <a:r>
              <a:rPr lang="ru-RU" sz="3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Жимерина</a:t>
            </a:r>
            <a:r>
              <a:rPr lang="ru-RU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(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полное официальное название — филиал ОАО «ОГК-3» «Черепетская ГРЭС имени Д. Г.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Жимерина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») — тепловая электростанция России, расположена в городе Суворов на реке Черепеть. Входит в состав Оптовой генерирующей компании № 3 (ОАО «ОГК-3») с 2006 года.</a:t>
            </a:r>
          </a:p>
          <a:p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5867400" cy="5222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Черепетская ГРЭС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000108"/>
            <a:ext cx="4572000" cy="428628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Крупнейшим предприятием города является ОАО «Черепетская ГРЭС». Станция ежегодно производит 2,5 млрд. кВт. В час электроэнергии и включена в единую энергосистему Центра России.</a:t>
            </a:r>
          </a:p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10 августа 1946 г.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приказом министра электростанций СССР № 233 была утверждена площадка под строительство тепловой электростанции ГРЭС №19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Мосэнерго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уворов 01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825" r="3825"/>
          <a:stretch>
            <a:fillRect/>
          </a:stretch>
        </p:blipFill>
        <p:spPr>
          <a:xfrm>
            <a:off x="4625546" y="285729"/>
            <a:ext cx="4518455" cy="32861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0" y="5857893"/>
            <a:ext cx="4786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 декабря 1953 г.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первый ток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СУВОРОВ 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7" y="3929066"/>
            <a:ext cx="4500563" cy="265508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572001" y="285729"/>
            <a:ext cx="928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1956 г.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7" y="457200"/>
            <a:ext cx="4276724" cy="838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Строительство Черепетской ГРЭС</a:t>
            </a:r>
            <a:endParaRPr lang="ru-RU" dirty="0"/>
          </a:p>
        </p:txBody>
      </p:sp>
      <p:pic>
        <p:nvPicPr>
          <p:cNvPr id="6146" name="Picture 2" descr="C:\Documents and Settings\Admin\Рабочий стол\Новая папка\СУВОРОВ 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47428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Admin\Рабочий стол\Новая папка\СУВОРОВ 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85729"/>
            <a:ext cx="4812367" cy="657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уворов 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4880" y="0"/>
            <a:ext cx="43891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Admin\Рабочий стол\Новая папка\cherepe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1643050"/>
            <a:ext cx="4438664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Черепетская ГРЭС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УВОРОВ 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07193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Суворов 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3" y="0"/>
            <a:ext cx="5072067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СУВОРОВ 0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3" y="3786190"/>
            <a:ext cx="5072067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Промышленность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Суворовская нить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en-US" dirty="0" smtClean="0"/>
              <a:t>— </a:t>
            </a:r>
            <a:r>
              <a:rPr lang="ru-RU" dirty="0" smtClean="0"/>
              <a:t>объёмная акриловая пряжа</a:t>
            </a:r>
            <a:endParaRPr lang="ru-RU" dirty="0"/>
          </a:p>
        </p:txBody>
      </p:sp>
      <p:pic>
        <p:nvPicPr>
          <p:cNvPr id="4" name="Рисунок 3" descr="396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8729" y="1"/>
            <a:ext cx="2395273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Суворов 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2643182"/>
            <a:ext cx="7811814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Промышленность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7" y="1554163"/>
            <a:ext cx="4276724" cy="4875233"/>
          </a:xfrm>
        </p:spPr>
        <p:txBody>
          <a:bodyPr>
            <a:normAutofit fontScale="70000" lnSpcReduction="20000"/>
          </a:bodyPr>
          <a:lstStyle/>
          <a:p>
            <a:r>
              <a:rPr lang="ru-RU" sz="3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ru-RU" sz="34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Черепетский</a:t>
            </a:r>
            <a:r>
              <a:rPr lang="ru-RU" sz="3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завод железобетонных изделий и конструкций ОАО </a:t>
            </a:r>
            <a:r>
              <a:rPr lang="en-US" sz="3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« </a:t>
            </a:r>
            <a:r>
              <a:rPr lang="ru-RU" sz="3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СПК </a:t>
            </a:r>
            <a:r>
              <a:rPr lang="ru-RU" sz="34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Мосэнергострой</a:t>
            </a:r>
            <a:r>
              <a:rPr lang="en-US" sz="3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». </a:t>
            </a:r>
            <a:r>
              <a:rPr lang="ru-RU" sz="3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Завод выпускает широкий спектр железобетонных изделий: сетевого, инженерного , энергетического, жилищного назначения. Производит полные комплекты железобетонных изделий для строительства жилых домов с наружным ограждением в кирпичном или панельном варианте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 descr="C:\Documents and Settings\Admin\Рабочий стол\Новая папка\СУВОРОВ 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4740731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Культура, образование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5357819" cy="5643578"/>
          </a:xfrm>
        </p:spPr>
        <p:txBody>
          <a:bodyPr>
            <a:normAutofit fontScale="32500" lnSpcReduction="20000"/>
          </a:bodyPr>
          <a:lstStyle/>
          <a:p>
            <a:r>
              <a:rPr lang="ru-RU" sz="9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Краеведческий музей</a:t>
            </a:r>
          </a:p>
          <a:p>
            <a:endParaRPr lang="ru-RU" sz="9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К 50-летию Советской власти 3 ноября 1967 г. краеведческий музей был открыт для посетителей. Музей небольшой по экспозиционной площади (одноэтажный финский домик из 3-х залов). В музее проходят экскурсии, уроки мужества, истории, встречи учащихся с ветеранами войны и др. интересными людьми, действуют клубы "Юный краевед" и нумизматов, фалеристов. Организуются тематические выставки: картин местных художников и из других районов, из фондов областного краеведческого музея, работ мастеров декоративно-прикладного искусства и технического творчества, коллекционеров. Ведется сбор и обработка краеведческого материала по истории края. </a:t>
            </a:r>
            <a:endParaRPr lang="ru-RU" sz="6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.as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9" y="1357299"/>
            <a:ext cx="3024209" cy="2268157"/>
          </a:xfrm>
          <a:prstGeom prst="rect">
            <a:avLst/>
          </a:prstGeom>
        </p:spPr>
      </p:pic>
      <p:pic>
        <p:nvPicPr>
          <p:cNvPr id="5" name="Рисунок 4" descr="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4000504"/>
            <a:ext cx="3071835" cy="2357454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686800" cy="838200"/>
          </a:xfrm>
        </p:spPr>
        <p:txBody>
          <a:bodyPr/>
          <a:lstStyle/>
          <a:p>
            <a:r>
              <a:rPr lang="ru-RU" dirty="0" smtClean="0"/>
              <a:t>Культура, образование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1" y="1643051"/>
            <a:ext cx="5553084" cy="443707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Дом-музей А. Чекалина</a:t>
            </a:r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 км от Суворова, в селе Песковатское, находится Дом-музей Героя Советского Союза партизана Саши Чекалина.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Открыт в 1962 г.</a:t>
            </a:r>
          </a:p>
          <a:p>
            <a:endParaRPr lang="ru-RU" dirty="0"/>
          </a:p>
        </p:txBody>
      </p:sp>
      <p:pic>
        <p:nvPicPr>
          <p:cNvPr id="4" name="Рисунок 3" descr="337px-Памятник_Александру_Чекалин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60" y="357167"/>
            <a:ext cx="3094720" cy="614366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Культура, образование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85861"/>
            <a:ext cx="8410604" cy="4794266"/>
          </a:xfrm>
        </p:spPr>
        <p:txBody>
          <a:bodyPr>
            <a:normAutofit/>
          </a:bodyPr>
          <a:lstStyle/>
          <a:p>
            <a:r>
              <a:rPr lang="ru-RU" sz="2400" dirty="0" smtClean="0">
                <a:hlinkClick r:id="rId2"/>
              </a:rPr>
              <a:t>В г. Суворов 3 общеобразовательные школы и гимназия;</a:t>
            </a:r>
          </a:p>
          <a:p>
            <a:r>
              <a:rPr lang="ru-RU" sz="2400" dirty="0" smtClean="0">
                <a:hlinkClick r:id="rId2"/>
              </a:rPr>
              <a:t>В районе – 9 школ;</a:t>
            </a:r>
          </a:p>
          <a:p>
            <a:r>
              <a:rPr lang="ru-RU" sz="2400" dirty="0" smtClean="0">
                <a:hlinkClick r:id="rId3"/>
              </a:rPr>
              <a:t>Муниципальные общеобразовательные учреждение для детей дошкольного и младшего школьного возраста "Начальная школа - детский сад </a:t>
            </a:r>
            <a:r>
              <a:rPr lang="ru-RU" sz="2400" dirty="0" smtClean="0">
                <a:hlinkClick r:id="rId2"/>
              </a:rPr>
              <a:t> - 4</a:t>
            </a:r>
          </a:p>
          <a:p>
            <a:r>
              <a:rPr lang="ru-RU" sz="2400" dirty="0" smtClean="0">
                <a:hlinkClick r:id="rId4"/>
              </a:rPr>
              <a:t>"Суворовская специальная (коррекционная) школа-интернат VIII вида"</a:t>
            </a:r>
            <a:r>
              <a:rPr lang="ru-RU" sz="2400" dirty="0" smtClean="0">
                <a:hlinkClick r:id="rId2"/>
              </a:rPr>
              <a:t> </a:t>
            </a:r>
          </a:p>
          <a:p>
            <a:r>
              <a:rPr lang="ru-RU" sz="2400" dirty="0" smtClean="0">
                <a:hlinkClick r:id="rId2"/>
              </a:rPr>
              <a:t>"</a:t>
            </a:r>
            <a:r>
              <a:rPr lang="ru-RU" sz="2400" dirty="0" err="1" smtClean="0">
                <a:hlinkClick r:id="rId2"/>
              </a:rPr>
              <a:t>Северо-Агеевская</a:t>
            </a:r>
            <a:r>
              <a:rPr lang="ru-RU" sz="2400" dirty="0" smtClean="0">
                <a:hlinkClick r:id="rId2"/>
              </a:rPr>
              <a:t> специальная (коррекционная) школа-интернат для детей-сирот и детей, оставшихся без попечения родителей, с отклонениями в развитии"</a:t>
            </a:r>
          </a:p>
          <a:p>
            <a:endParaRPr lang="ru-RU" sz="1800" dirty="0" smtClean="0">
              <a:hlinkClick r:id="rId2"/>
            </a:endParaRPr>
          </a:p>
          <a:p>
            <a:pPr>
              <a:buNone/>
            </a:pPr>
            <a:endParaRPr lang="ru-RU" sz="1800" dirty="0" smtClean="0">
              <a:hlinkClick r:id="rId2"/>
            </a:endParaRPr>
          </a:p>
          <a:p>
            <a:endParaRPr lang="ru-RU" sz="1800" dirty="0" smtClean="0">
              <a:hlinkClick r:id="rId2"/>
            </a:endParaRPr>
          </a:p>
          <a:p>
            <a:endParaRPr lang="ru-RU" sz="1800" dirty="0" smtClean="0">
              <a:hlinkClick r:id="rId2"/>
            </a:endParaRPr>
          </a:p>
          <a:p>
            <a:endParaRPr lang="ru-RU" sz="1800" dirty="0" smtClean="0">
              <a:hlinkClick r:id="rId2"/>
            </a:endParaRPr>
          </a:p>
          <a:p>
            <a:endParaRPr lang="ru-RU" sz="1800" dirty="0" smtClean="0">
              <a:hlinkClick r:id="rId2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1" y="285728"/>
            <a:ext cx="6357983" cy="8382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Культура, образование</a:t>
            </a:r>
            <a:endParaRPr lang="ru-RU" sz="3200" dirty="0"/>
          </a:p>
        </p:txBody>
      </p:sp>
      <p:pic>
        <p:nvPicPr>
          <p:cNvPr id="7" name="Рисунок 6" descr="Суворов 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1571612"/>
            <a:ext cx="3095829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79512" y="5643579"/>
            <a:ext cx="4678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Центр творческого развития и гуманитарного развития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УВОРОВ 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60" y="1285860"/>
            <a:ext cx="5052081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857752" y="564357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Детская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школа искусств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/>
          <a:lstStyle/>
          <a:p>
            <a:r>
              <a:rPr lang="ru-RU" dirty="0" smtClean="0"/>
              <a:t>Суворовский район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1142984"/>
            <a:ext cx="5643569" cy="5715016"/>
          </a:xfrm>
        </p:spPr>
        <p:txBody>
          <a:bodyPr>
            <a:normAutofit fontScale="70000" lnSpcReduction="20000"/>
          </a:bodyPr>
          <a:lstStyle/>
          <a:p>
            <a:r>
              <a:rPr lang="ru-RU" sz="4200" b="1" dirty="0" err="1" smtClean="0"/>
              <a:t>Суво́ровский</a:t>
            </a:r>
            <a:r>
              <a:rPr lang="ru-RU" sz="4200" b="1" dirty="0" smtClean="0"/>
              <a:t> </a:t>
            </a:r>
            <a:r>
              <a:rPr lang="ru-RU" sz="4200" b="1" dirty="0" err="1" smtClean="0"/>
              <a:t>райо́н</a:t>
            </a:r>
            <a:r>
              <a:rPr lang="ru-RU" sz="4200" dirty="0" smtClean="0"/>
              <a:t> — муниципальное образование в Тульской области.</a:t>
            </a:r>
          </a:p>
          <a:p>
            <a:r>
              <a:rPr lang="ru-RU" sz="4200" i="1" u="sng" dirty="0" smtClean="0"/>
              <a:t>Административный центр </a:t>
            </a:r>
            <a:r>
              <a:rPr lang="ru-RU" sz="4200" dirty="0" smtClean="0"/>
              <a:t>— город Суворов</a:t>
            </a:r>
          </a:p>
          <a:p>
            <a:r>
              <a:rPr lang="ru-RU" sz="4200" i="1" u="sng" dirty="0" smtClean="0"/>
              <a:t>Дата образования  </a:t>
            </a:r>
            <a:r>
              <a:rPr lang="ru-RU" sz="4200" i="1" dirty="0" smtClean="0"/>
              <a:t>- </a:t>
            </a:r>
            <a:r>
              <a:rPr lang="ru-RU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tooltip="28 февраля"/>
              </a:rPr>
              <a:t>28 февраля</a:t>
            </a:r>
            <a:r>
              <a:rPr lang="ru-RU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1958"/>
              </a:rPr>
              <a:t>1958</a:t>
            </a:r>
            <a:r>
              <a:rPr lang="ru-RU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4200" i="1" u="sng" dirty="0" smtClean="0"/>
              <a:t>Глава администрации </a:t>
            </a:r>
            <a:r>
              <a:rPr lang="ru-RU" sz="4200" dirty="0" smtClean="0"/>
              <a:t>–Сорокин Геннадий Викторович</a:t>
            </a:r>
          </a:p>
          <a:p>
            <a:r>
              <a:rPr lang="ru-RU" sz="4200" i="1" u="sng" dirty="0" smtClean="0"/>
              <a:t>Население</a:t>
            </a:r>
            <a:r>
              <a:rPr lang="ru-RU" sz="4200" dirty="0" smtClean="0"/>
              <a:t> (2010)</a:t>
            </a:r>
            <a:br>
              <a:rPr lang="ru-RU" sz="4200" dirty="0" smtClean="0"/>
            </a:br>
            <a:r>
              <a:rPr lang="ru-RU" sz="4200" dirty="0" smtClean="0"/>
              <a:t>38 016 (9-е место)</a:t>
            </a:r>
          </a:p>
          <a:p>
            <a:r>
              <a:rPr lang="ru-RU" sz="4200" i="1" u="sng" dirty="0" smtClean="0"/>
              <a:t>Площадь</a:t>
            </a:r>
            <a:r>
              <a:rPr lang="ru-RU" sz="4200" dirty="0" smtClean="0"/>
              <a:t> -1 065 кв. км. (12-е место)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100px-Coat_of_Arms_of_Suvorov_rayon_Tula_oblas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357166"/>
            <a:ext cx="1285884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Documents and Settings\Admin\Рабочий стол\Новая папка\СУВОРОВ 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857364"/>
            <a:ext cx="392905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43636" y="4929198"/>
            <a:ext cx="270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Здание администрации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Культура, образование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None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     ЦКДиК</a:t>
            </a:r>
            <a:r>
              <a:rPr lang="ru-RU" dirty="0" smtClean="0"/>
              <a:t>, </a:t>
            </a:r>
            <a:r>
              <a:rPr lang="ru-RU" sz="2400" dirty="0" smtClean="0"/>
              <a:t>в котором 2 коллектива имеют звание «народный»: хор русской песни и мужской ансамбль народных инструментов «Русская душа»</a:t>
            </a:r>
          </a:p>
        </p:txBody>
      </p:sp>
      <p:pic>
        <p:nvPicPr>
          <p:cNvPr id="9" name="Рисунок 8" descr="Суворов 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0689" y="2928934"/>
            <a:ext cx="6259867" cy="392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Суворов 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7" y="3714752"/>
            <a:ext cx="4429124" cy="275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929189" y="6357958"/>
            <a:ext cx="36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Детская поликлиника</a:t>
            </a:r>
            <a:endParaRPr lang="ru-RU" dirty="0"/>
          </a:p>
        </p:txBody>
      </p:sp>
      <p:pic>
        <p:nvPicPr>
          <p:cNvPr id="14" name="Рисунок 13" descr="Суворов 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4887" y="1000109"/>
            <a:ext cx="569600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4500562" y="1071546"/>
            <a:ext cx="235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Поликлиника</a:t>
            </a:r>
            <a:endParaRPr lang="ru-RU" dirty="0"/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0" y="285728"/>
            <a:ext cx="8686800" cy="838200"/>
          </a:xfrm>
        </p:spPr>
        <p:txBody>
          <a:bodyPr/>
          <a:lstStyle/>
          <a:p>
            <a:r>
              <a:rPr lang="ru-RU" dirty="0" smtClean="0"/>
              <a:t>Здравоохранение</a:t>
            </a:r>
            <a:endParaRPr lang="ru-RU" dirty="0"/>
          </a:p>
        </p:txBody>
      </p:sp>
      <p:pic>
        <p:nvPicPr>
          <p:cNvPr id="3074" name="Picture 2" descr="C:\Documents and Settings\Admin\Рабочий стол\Новая папка\Суворов 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4357719" cy="245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" y="6211670"/>
            <a:ext cx="4929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Корпус терапевтического отделения районной больницы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uvorov20110718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857364"/>
            <a:ext cx="5334037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8572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 smtClean="0"/>
              <a:t>Здравоохранение</a:t>
            </a:r>
            <a:endParaRPr lang="ru-RU" dirty="0"/>
          </a:p>
        </p:txBody>
      </p:sp>
      <p:pic>
        <p:nvPicPr>
          <p:cNvPr id="5" name="Рисунок 4" descr="Суворов 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3" y="2285993"/>
            <a:ext cx="3357587" cy="2195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СУВОРОВ 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3" y="4572009"/>
            <a:ext cx="5314987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85984" y="928670"/>
            <a:ext cx="68580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Детский оздоровительный лагерь </a:t>
            </a:r>
          </a:p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«Суворовская нить»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71473" y="6143644"/>
            <a:ext cx="69294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Летом 2003 года лагерь принял первых отдыхающих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643074"/>
          </a:xfrm>
        </p:spPr>
        <p:txBody>
          <a:bodyPr>
            <a:normAutofit fontScale="90000"/>
          </a:bodyPr>
          <a:lstStyle/>
          <a:p>
            <a:pPr lvl="0"/>
            <a:r>
              <a:rPr lang="ru-RU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11 км от Суворова - бальнеогрязевой </a:t>
            </a:r>
            <a:r>
              <a:rPr lang="ru-RU" sz="5300" b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курорт Краинка. </a:t>
            </a:r>
            <a:r>
              <a:rPr lang="ru-RU" b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" y="3206720"/>
            <a:ext cx="4981580" cy="3651281"/>
          </a:xfrm>
        </p:spPr>
        <p:txBody>
          <a:bodyPr/>
          <a:lstStyle/>
          <a:p>
            <a:r>
              <a:rPr lang="ru-RU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 районе имеются источники минеральных вод и грязей, на их основе работает известный бальнеологический курорт «Краинка».</a:t>
            </a:r>
            <a:endParaRPr lang="ru-RU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7605" y="1428736"/>
            <a:ext cx="52863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курорте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Краинка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нас в значительной части дошел один из старейших в Тульской области липовый парк.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Admin\Рабочий стол\Суворов\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1783" y="4967278"/>
            <a:ext cx="2532217" cy="1890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уворов 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963" y="2143116"/>
            <a:ext cx="6986637" cy="436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785794"/>
            <a:ext cx="8143900" cy="13935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Для любителей спорта работают стадион «Энергия» с филиалом и детско-юношеская спортивная школа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Admin\Рабочий стол\Новая папка\СУВОРОВ 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00062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805" name="Picture 5" descr="C:\Documents and Settings\Admin\Рабочий стол\Новая папка\СУВОРОВ 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9" y="4224338"/>
            <a:ext cx="4214811" cy="2633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806" name="Picture 6" descr="C:\Documents and Settings\Admin\Рабочий стол\Новая папка\СУВОРОВ 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89" y="0"/>
            <a:ext cx="4214811" cy="442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8686800" cy="9286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Чекалин Александр Павлович (25.3.1925 - 6.11.1941)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28925" y="1285860"/>
            <a:ext cx="6062675" cy="5572140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Родился в с. Песковатское. Накануне Великой Отечественной войны окончил 9 классов средней школы в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Лихвине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, где с 1938 проживал с родителями. С приближением линии фронта к городу Чекалин добровольцем вступил в истребительный батальон, а после оккупации города — в партизанский отряд 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Передовой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Несмотря на юный возраст, он стойко переносил все трудности партизанской жизни, участвовал в боевых операциях отряда, неоднократно ходил в разведку. В начале ноября 1941 г. по доносу предателя схвачен немецко-фашистскими оккупантами. Гитлеровцы подвергли юношу жестоким пыткам. Не добившись сведений о партизанском отряде, фашисты повесили Чекалина на площади в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Лихвине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 За боевые действия в партизанском отряде и проявленные мужество и самоотверженность Чекалину было присвоено звание Героя Советского Союза. В 1944 именем Чекалина назван г. Лихвин, в 1958 ему открыт памятник в г. Чекалин, в ряде городов улицы и школы носят имя Чекалина.</a:t>
            </a:r>
          </a:p>
          <a:p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3" descr="G:\разное\книги и словари\Суворов\Разное\Суворов\0007-007-V-gody-Velikoj-Otechestvennoj-voj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28737"/>
            <a:ext cx="3312324" cy="464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82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Чекалин Александр Павлович</a:t>
            </a:r>
            <a:endParaRPr lang="ru-RU" b="1" dirty="0"/>
          </a:p>
        </p:txBody>
      </p:sp>
      <p:pic>
        <p:nvPicPr>
          <p:cNvPr id="5" name="Рисунок 4" descr="ChekalinSta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72698" y="4429132"/>
            <a:ext cx="3871303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G:\разное\книги и словари\Суворов\Разное\Суворов\bd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000108"/>
            <a:ext cx="2769493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1214422"/>
            <a:ext cx="428628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1955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писатель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Василий Смирнов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написал повесть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Саша Чекалин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посвященную Герою Советского Союза шестнадцатилетнему школьнику Саше Чекалину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4214818"/>
            <a:ext cx="5072067" cy="200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1972 году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режиссер Инна Туманян сняла искренний и пронзительный фильм </a:t>
            </a: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«Пятнадцатая весна»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 подвиг этого мальчика.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7777187" cy="838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Николай Константинович Аносов </a:t>
            </a:r>
            <a:br>
              <a:rPr lang="ru-RU" dirty="0" smtClean="0"/>
            </a:br>
            <a:r>
              <a:rPr lang="ru-RU" dirty="0" smtClean="0"/>
              <a:t> (1923-1984)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29189" y="1554163"/>
            <a:ext cx="4062411" cy="494667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Родился в с. Лужки. Участник ВОВ, отличился при форсировании р. Одер. Его именем названа улица в г. Туле и школа в п. Черепеть. Награжден орденами Ленина и Красной Звезды.</a:t>
            </a:r>
            <a:endParaRPr lang="ru-RU" dirty="0"/>
          </a:p>
        </p:txBody>
      </p:sp>
      <p:pic>
        <p:nvPicPr>
          <p:cNvPr id="6146" name="Picture 2" descr="C:\Documents and Settings\Admin\Рабочий стол\Новая папка\СУВОРОВ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1285860"/>
            <a:ext cx="4181625" cy="514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Григорий Антонович Агеев (1902-1941)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554162"/>
            <a:ext cx="4133848" cy="501811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Родился в г. Вильно. Участник Гражданской войны и ВОВ. С октября 1941 г. комиссар Тульского рабочего полка. Погиб в бою, спасая раненых. Похоронен в Туле на Всехсвятском кладбище. Его именем названа одна из улиц Тулы.</a:t>
            </a:r>
            <a:endParaRPr lang="ru-RU" dirty="0"/>
          </a:p>
        </p:txBody>
      </p:sp>
      <p:pic>
        <p:nvPicPr>
          <p:cNvPr id="7170" name="Picture 2" descr="C:\Documents and Settings\Admin\Рабочий стол\Новая папка\СУВОРОВ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5" y="1300030"/>
            <a:ext cx="3675084" cy="5557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6500826" cy="838200"/>
          </a:xfrm>
        </p:spPr>
        <p:txBody>
          <a:bodyPr/>
          <a:lstStyle/>
          <a:p>
            <a:r>
              <a:rPr lang="ru-RU" dirty="0" smtClean="0"/>
              <a:t>Суворовский район</a:t>
            </a:r>
            <a:endParaRPr lang="ru-RU" dirty="0"/>
          </a:p>
        </p:txBody>
      </p:sp>
      <p:pic>
        <p:nvPicPr>
          <p:cNvPr id="4" name="Picture 2" descr="J:\разное\през\суворов\suvorov_ma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142984"/>
            <a:ext cx="6124250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553456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Район расположен на западе </a:t>
            </a:r>
            <a:r>
              <a:rPr lang="ru-RU" sz="2000" dirty="0" smtClean="0">
                <a:hlinkClick r:id="rId3" tooltip="Тульская область"/>
              </a:rPr>
              <a:t>Тульской области</a:t>
            </a:r>
            <a:r>
              <a:rPr lang="ru-RU" sz="2000" dirty="0" smtClean="0"/>
              <a:t>, граничит на востоке с </a:t>
            </a:r>
            <a:r>
              <a:rPr lang="ru-RU" sz="2000" dirty="0" smtClean="0">
                <a:hlinkClick r:id="rId4" tooltip="Дубенский район Тульской области"/>
              </a:rPr>
              <a:t>Дубенским</a:t>
            </a:r>
            <a:r>
              <a:rPr lang="ru-RU" sz="2000" dirty="0" smtClean="0"/>
              <a:t>, </a:t>
            </a:r>
            <a:r>
              <a:rPr lang="ru-RU" sz="2000" dirty="0" smtClean="0">
                <a:hlinkClick r:id="rId5" tooltip="Одоевский район Тульской области"/>
              </a:rPr>
              <a:t>Одоевским</a:t>
            </a:r>
            <a:r>
              <a:rPr lang="ru-RU" sz="2000" dirty="0" smtClean="0"/>
              <a:t>, на юге — с </a:t>
            </a:r>
            <a:r>
              <a:rPr lang="ru-RU" sz="2000" dirty="0" err="1" smtClean="0">
                <a:hlinkClick r:id="rId6" tooltip="Белевский район Тульской области"/>
              </a:rPr>
              <a:t>Белевским</a:t>
            </a:r>
            <a:r>
              <a:rPr lang="ru-RU" sz="2000" dirty="0" smtClean="0"/>
              <a:t> районами Тульской области, на западе — с </a:t>
            </a:r>
            <a:r>
              <a:rPr lang="ru-RU" sz="2000" dirty="0" err="1" smtClean="0">
                <a:hlinkClick r:id="rId7" tooltip="Козельский район Калужской области"/>
              </a:rPr>
              <a:t>Козельским</a:t>
            </a:r>
            <a:r>
              <a:rPr lang="ru-RU" sz="2000" dirty="0" smtClean="0"/>
              <a:t>, на севере — с </a:t>
            </a:r>
            <a:r>
              <a:rPr lang="ru-RU" sz="2000" dirty="0" err="1" smtClean="0">
                <a:hlinkClick r:id="rId8" tooltip="Перемышльский район Калужской области"/>
              </a:rPr>
              <a:t>Перемышльским</a:t>
            </a:r>
            <a:r>
              <a:rPr lang="ru-RU" sz="2000" dirty="0" smtClean="0"/>
              <a:t> и </a:t>
            </a:r>
            <a:r>
              <a:rPr lang="ru-RU" sz="2000" dirty="0" err="1" smtClean="0">
                <a:hlinkClick r:id="rId9" tooltip="Ферзиковский район Калужской области"/>
              </a:rPr>
              <a:t>Ферзиковским</a:t>
            </a:r>
            <a:r>
              <a:rPr lang="ru-RU" sz="2000" dirty="0" smtClean="0"/>
              <a:t> районами </a:t>
            </a:r>
            <a:r>
              <a:rPr lang="ru-RU" sz="2000" dirty="0" smtClean="0">
                <a:hlinkClick r:id="rId10" tooltip="Калужская область"/>
              </a:rPr>
              <a:t>Калужской области</a:t>
            </a:r>
            <a:r>
              <a:rPr lang="ru-RU" sz="2000" dirty="0" smtClean="0"/>
              <a:t>. </a:t>
            </a:r>
          </a:p>
        </p:txBody>
      </p:sp>
      <p:pic>
        <p:nvPicPr>
          <p:cNvPr id="6" name="Picture 1" descr="C:\Documents and Settings\Admin\Рабочий стол\Новая папка\Суворовский_район_(Тульская_область)_files\300px-Tulskaya_oblast_Suvorovsky_rayon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000108"/>
            <a:ext cx="2738437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Василий Иванович Богданов ( 1837-1886)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48" y="1554162"/>
            <a:ext cx="4705352" cy="487523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Поэт-демократ, отразивший природу и быт лихвинского края в своих произведениях. «Дубинушка», напечатанное произведение в журнале «Будильник» в 1865 г., в поздней переделке А.А. Ольхина стало одной из популярных песен, которая облетела весь мир.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Рабочий стол\Новая папка\СУВОРОВ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78937"/>
            <a:ext cx="3788783" cy="5679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8200"/>
          </a:xfrm>
        </p:spPr>
        <p:txBody>
          <a:bodyPr/>
          <a:lstStyle/>
          <a:p>
            <a:r>
              <a:rPr lang="ru-RU" dirty="0" smtClean="0"/>
              <a:t>«Дубинушка»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00108"/>
            <a:ext cx="9144000" cy="5572139"/>
          </a:xfrm>
        </p:spPr>
        <p:txBody>
          <a:bodyPr numCol="3">
            <a:normAutofit fontScale="25000" lnSpcReduction="20000"/>
          </a:bodyPr>
          <a:lstStyle/>
          <a:p>
            <a:r>
              <a:rPr lang="ru-RU" sz="5600" dirty="0" smtClean="0"/>
              <a:t>Много песен слыхал я в родной стороне,</a:t>
            </a:r>
          </a:p>
          <a:p>
            <a:r>
              <a:rPr lang="ru-RU" sz="5600" dirty="0" smtClean="0"/>
              <a:t>Как их с горя, как с радости пели,</a:t>
            </a:r>
          </a:p>
          <a:p>
            <a:r>
              <a:rPr lang="ru-RU" sz="5600" dirty="0" smtClean="0"/>
              <a:t>Но одна только песнь в память врезалась мне,</a:t>
            </a:r>
          </a:p>
          <a:p>
            <a:r>
              <a:rPr lang="ru-RU" sz="5600" dirty="0" smtClean="0"/>
              <a:t>Это — песня рабочей артели:</a:t>
            </a:r>
          </a:p>
          <a:p>
            <a:r>
              <a:rPr lang="ru-RU" sz="5600" dirty="0" smtClean="0"/>
              <a:t>«Ухни, дубинушка, ухни!</a:t>
            </a:r>
          </a:p>
          <a:p>
            <a:r>
              <a:rPr lang="ru-RU" sz="5600" dirty="0" smtClean="0"/>
              <a:t>Ухни, </a:t>
            </a:r>
            <a:r>
              <a:rPr lang="ru-RU" sz="5600" dirty="0" err="1" smtClean="0"/>
              <a:t>березова</a:t>
            </a:r>
            <a:r>
              <a:rPr lang="ru-RU" sz="5600" dirty="0" smtClean="0"/>
              <a:t>, ухни!</a:t>
            </a:r>
          </a:p>
          <a:p>
            <a:r>
              <a:rPr lang="ru-RU" sz="5600" dirty="0" smtClean="0"/>
              <a:t>Ух!..»</a:t>
            </a:r>
          </a:p>
          <a:p>
            <a:r>
              <a:rPr lang="ru-RU" sz="5600" dirty="0" smtClean="0"/>
              <a:t> </a:t>
            </a:r>
          </a:p>
          <a:p>
            <a:r>
              <a:rPr lang="ru-RU" sz="5600" dirty="0" smtClean="0"/>
              <a:t>За работой толпа, не под силу ей труд,</a:t>
            </a:r>
          </a:p>
          <a:p>
            <a:r>
              <a:rPr lang="ru-RU" sz="5600" dirty="0" smtClean="0"/>
              <a:t>Ноет грудь, ломит шею и спину…</a:t>
            </a:r>
          </a:p>
          <a:p>
            <a:r>
              <a:rPr lang="ru-RU" sz="5600" dirty="0" smtClean="0"/>
              <a:t>Но вздохнут бедняки, пот с лица оботрут</a:t>
            </a:r>
          </a:p>
          <a:p>
            <a:r>
              <a:rPr lang="ru-RU" sz="5600" dirty="0" smtClean="0"/>
              <a:t>И, кряхтя, запевают дубину:</a:t>
            </a:r>
          </a:p>
          <a:p>
            <a:r>
              <a:rPr lang="ru-RU" sz="5600" dirty="0" smtClean="0"/>
              <a:t>«Ухни, дубинушка, ухни!..» и т.д.</a:t>
            </a:r>
          </a:p>
          <a:p>
            <a:r>
              <a:rPr lang="ru-RU" sz="5600" dirty="0" smtClean="0"/>
              <a:t> </a:t>
            </a:r>
          </a:p>
          <a:p>
            <a:r>
              <a:rPr lang="ru-RU" sz="5600" dirty="0" smtClean="0"/>
              <a:t>Англичанин-хитрец, чтоб работе помочь,</a:t>
            </a:r>
          </a:p>
          <a:p>
            <a:r>
              <a:rPr lang="ru-RU" sz="5600" dirty="0" smtClean="0"/>
              <a:t>Вымышлял за машиной машину;</a:t>
            </a:r>
          </a:p>
          <a:p>
            <a:r>
              <a:rPr lang="ru-RU" sz="5600" dirty="0" smtClean="0"/>
              <a:t>Ухитрились и мы: чуть пришлось невмочь,</a:t>
            </a:r>
          </a:p>
          <a:p>
            <a:r>
              <a:rPr lang="ru-RU" sz="5600" dirty="0" smtClean="0"/>
              <a:t>Вспоминаем родную дубину:</a:t>
            </a:r>
          </a:p>
          <a:p>
            <a:r>
              <a:rPr lang="ru-RU" sz="5600" dirty="0" smtClean="0"/>
              <a:t>«Ухни, дубинушка, ухни!..» и т.д.</a:t>
            </a:r>
          </a:p>
          <a:p>
            <a:r>
              <a:rPr lang="ru-RU" sz="5600" dirty="0" smtClean="0"/>
              <a:t> </a:t>
            </a:r>
          </a:p>
          <a:p>
            <a:r>
              <a:rPr lang="ru-RU" sz="5600" dirty="0" smtClean="0"/>
              <a:t>Да, дубинка, в тебя, видно, вера сильна,</a:t>
            </a:r>
          </a:p>
          <a:p>
            <a:r>
              <a:rPr lang="ru-RU" sz="5600" dirty="0" smtClean="0"/>
              <a:t>Что творят по тебе так поминки,</a:t>
            </a:r>
          </a:p>
          <a:p>
            <a:r>
              <a:rPr lang="ru-RU" sz="5600" dirty="0" smtClean="0"/>
              <a:t>где работа дружней и усердней нужна,</a:t>
            </a:r>
          </a:p>
          <a:p>
            <a:r>
              <a:rPr lang="ru-RU" sz="5600" dirty="0" smtClean="0"/>
              <a:t>Там у нас, знать, нельзя без дубинки:</a:t>
            </a:r>
          </a:p>
          <a:p>
            <a:r>
              <a:rPr lang="ru-RU" sz="5600" dirty="0" smtClean="0"/>
              <a:t>«Ухни, дубинушка, ухни!..» и т.д.</a:t>
            </a:r>
          </a:p>
          <a:p>
            <a:r>
              <a:rPr lang="ru-RU" sz="5600" dirty="0" smtClean="0"/>
              <a:t> </a:t>
            </a:r>
          </a:p>
          <a:p>
            <a:r>
              <a:rPr lang="ru-RU" sz="5600" dirty="0" smtClean="0"/>
              <a:t>Эта песня у нас уж сложилась давно;</a:t>
            </a:r>
          </a:p>
          <a:p>
            <a:r>
              <a:rPr lang="ru-RU" sz="5600" dirty="0" smtClean="0"/>
              <a:t>Петр с дубинкой ходил на работу,</a:t>
            </a:r>
          </a:p>
          <a:p>
            <a:r>
              <a:rPr lang="ru-RU" sz="5600" dirty="0" smtClean="0"/>
              <a:t>Чтоб дружней прорубалось в Европу окно, —</a:t>
            </a:r>
          </a:p>
          <a:p>
            <a:r>
              <a:rPr lang="ru-RU" sz="5600" dirty="0" smtClean="0"/>
              <a:t>И гремело по финскому флоту:</a:t>
            </a:r>
          </a:p>
          <a:p>
            <a:r>
              <a:rPr lang="ru-RU" sz="5600" dirty="0" smtClean="0"/>
              <a:t>«Ухни, дубинушка, ухни!..» и т.д.</a:t>
            </a:r>
          </a:p>
          <a:p>
            <a:r>
              <a:rPr lang="ru-RU" sz="5600" dirty="0" smtClean="0"/>
              <a:t> </a:t>
            </a:r>
          </a:p>
          <a:p>
            <a:r>
              <a:rPr lang="ru-RU" sz="5600" dirty="0" smtClean="0"/>
              <a:t>Прорубили окно… Да, могуч был напор</a:t>
            </a:r>
          </a:p>
          <a:p>
            <a:r>
              <a:rPr lang="ru-RU" sz="5600" dirty="0" smtClean="0"/>
              <a:t>Бессознательной силы… Все стали</a:t>
            </a:r>
          </a:p>
          <a:p>
            <a:r>
              <a:rPr lang="ru-RU" sz="5600" dirty="0" smtClean="0"/>
              <a:t>Эту силу ценить и бояться с тех пор.</a:t>
            </a:r>
          </a:p>
          <a:p>
            <a:r>
              <a:rPr lang="ru-RU" sz="5600" dirty="0" smtClean="0"/>
              <a:t>Наши ж деды одно напевали:</a:t>
            </a:r>
          </a:p>
          <a:p>
            <a:r>
              <a:rPr lang="ru-RU" sz="5600" dirty="0" smtClean="0"/>
              <a:t>«Ухни, дубинушка, ухни!..» и т.д.</a:t>
            </a:r>
          </a:p>
          <a:p>
            <a:r>
              <a:rPr lang="ru-RU" sz="5600" dirty="0" smtClean="0"/>
              <a:t> </a:t>
            </a:r>
          </a:p>
          <a:p>
            <a:r>
              <a:rPr lang="ru-RU" sz="5600" dirty="0" smtClean="0"/>
              <a:t>И от дедов к отцам, от отцов к сыновьям</a:t>
            </a:r>
          </a:p>
          <a:p>
            <a:r>
              <a:rPr lang="ru-RU" sz="5600" dirty="0" smtClean="0"/>
              <a:t>Эта песня пошла по наследству,</a:t>
            </a:r>
          </a:p>
          <a:p>
            <a:r>
              <a:rPr lang="ru-RU" sz="5600" dirty="0" smtClean="0"/>
              <a:t>Чуть на лад что нейдет, так к дубинушке там</a:t>
            </a:r>
          </a:p>
          <a:p>
            <a:r>
              <a:rPr lang="ru-RU" sz="5600" dirty="0" err="1" smtClean="0"/>
              <a:t>Порибегаем</a:t>
            </a:r>
            <a:r>
              <a:rPr lang="ru-RU" sz="5600" dirty="0" smtClean="0"/>
              <a:t>, как к верному средству:</a:t>
            </a:r>
          </a:p>
          <a:p>
            <a:r>
              <a:rPr lang="ru-RU" sz="5600" dirty="0" smtClean="0"/>
              <a:t>«Ухни, дубинушка, ухни!..» и т.д.</a:t>
            </a:r>
          </a:p>
          <a:p>
            <a:r>
              <a:rPr lang="ru-RU" sz="5600" dirty="0" smtClean="0"/>
              <a:t> </a:t>
            </a:r>
          </a:p>
          <a:p>
            <a:r>
              <a:rPr lang="ru-RU" sz="5600" dirty="0" smtClean="0"/>
              <a:t>Эх, когда б эту песню допеть поскорей!</a:t>
            </a:r>
          </a:p>
          <a:p>
            <a:r>
              <a:rPr lang="ru-RU" sz="5600" dirty="0" smtClean="0"/>
              <a:t>Без дубины чтоб спорилось дело</a:t>
            </a:r>
          </a:p>
          <a:p>
            <a:r>
              <a:rPr lang="ru-RU" sz="5600" dirty="0" smtClean="0"/>
              <a:t>И при тяжком труде утомленных людей</a:t>
            </a:r>
          </a:p>
          <a:p>
            <a:r>
              <a:rPr lang="ru-RU" sz="5600" dirty="0" smtClean="0"/>
              <a:t>Монотонно б у нас не гудело:</a:t>
            </a:r>
          </a:p>
          <a:p>
            <a:r>
              <a:rPr lang="ru-RU" sz="5600" dirty="0" smtClean="0"/>
              <a:t>«Ухни, дубинушка, ухни!</a:t>
            </a:r>
          </a:p>
          <a:p>
            <a:r>
              <a:rPr lang="ru-RU" sz="5600" dirty="0" smtClean="0"/>
              <a:t>Ухни, </a:t>
            </a:r>
            <a:r>
              <a:rPr lang="ru-RU" sz="5600" dirty="0" err="1" smtClean="0"/>
              <a:t>березова</a:t>
            </a:r>
            <a:r>
              <a:rPr lang="ru-RU" sz="5600" dirty="0" smtClean="0"/>
              <a:t>, ухни!</a:t>
            </a:r>
          </a:p>
          <a:p>
            <a:r>
              <a:rPr lang="ru-RU" sz="5600" dirty="0" smtClean="0"/>
              <a:t>Ух!..»</a:t>
            </a:r>
          </a:p>
          <a:p>
            <a:r>
              <a:rPr lang="ru-RU" sz="8000" dirty="0" smtClean="0"/>
              <a:t>&lt;1865&gt;</a:t>
            </a:r>
          </a:p>
          <a:p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Александр Ильич Кузнецов ( 1876-1951)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554162"/>
            <a:ext cx="4419600" cy="4803796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Крестьянин из д. Балево Лихвинского уезда. В период Русско-японской войны служил матросом на крейсере «Варяг».</a:t>
            </a:r>
          </a:p>
          <a:p>
            <a:r>
              <a:rPr lang="ru-RU" dirty="0" smtClean="0"/>
              <a:t>5 мая 2004 года на могиле Кузнецова А.И. был установлен памятный знак.</a:t>
            </a:r>
            <a:endParaRPr lang="ru-RU" dirty="0"/>
          </a:p>
        </p:txBody>
      </p:sp>
      <p:pic>
        <p:nvPicPr>
          <p:cNvPr id="2050" name="Picture 2" descr="C:\Documents and Settings\Admin\Рабочий стол\Новая папка\СУВОРОВ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56618"/>
            <a:ext cx="3803672" cy="5701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867400" cy="5222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Газета «Черепетская коммуна»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286124"/>
            <a:ext cx="3143240" cy="76835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Сотрудники редакции газеты</a:t>
            </a:r>
            <a:endParaRPr lang="ru-RU" sz="2000" dirty="0"/>
          </a:p>
        </p:txBody>
      </p:sp>
      <p:pic>
        <p:nvPicPr>
          <p:cNvPr id="6" name="Рисунок 5" descr="Суворов 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257176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J:\разное\през\суворов\ga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0504"/>
            <a:ext cx="3857620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Суворов 012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1814" r="181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Новая папка\СУВОРОВ 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09980"/>
            <a:ext cx="3714744" cy="2547516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Новая папка\СУВОРОВ 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786059"/>
            <a:ext cx="3645663" cy="2756977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Новая папка\СУВОРОВ 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1" y="4607775"/>
            <a:ext cx="3041636" cy="2250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000496" y="2786058"/>
            <a:ext cx="514350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Районная общественно-политическая газета </a:t>
            </a:r>
            <a:endPara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"Светлый путь»</a:t>
            </a:r>
          </a:p>
          <a:p>
            <a:endParaRPr lang="ru-RU" sz="2400" dirty="0" smtClean="0">
              <a:cs typeface="Times New Roman" pitchFamily="18" charset="0"/>
            </a:endParaRPr>
          </a:p>
          <a:p>
            <a:r>
              <a:rPr lang="ru-RU" sz="2400" dirty="0" smtClean="0">
                <a:cs typeface="Times New Roman" pitchFamily="18" charset="0"/>
              </a:rPr>
              <a:t>Издается с 6 сентября 1930 года. </a:t>
            </a:r>
            <a:r>
              <a:rPr lang="ru-RU" dirty="0" smtClean="0">
                <a:cs typeface="Times New Roman" pitchFamily="18" charset="0"/>
              </a:rPr>
              <a:t>Имеет достаточно большой тираж для районной прессы - 5700 экземпляров на 1 февраля 2011 года. 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"/>
            <a:ext cx="3714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Субботта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27 мая 1995г.  №61. Цена-150 р.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6211669"/>
            <a:ext cx="321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Четверг, 7 августа 1997г, №95. Цена-300 р.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J:\разное\през\суворов\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3786190"/>
            <a:ext cx="5486400" cy="933450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Суворов\СУВОРОВ 0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0"/>
            <a:ext cx="3932231" cy="2740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000496" y="2500306"/>
            <a:ext cx="4429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Вторник, 20 марта 2012 </a:t>
            </a:r>
            <a:r>
              <a:rPr lang="ru-RU" sz="2000" dirty="0" smtClean="0"/>
              <a:t>г</a:t>
            </a:r>
            <a:endParaRPr lang="ru-RU" sz="20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уворов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2714612" cy="3799126"/>
          </a:xfrm>
          <a:prstGeom prst="rect">
            <a:avLst/>
          </a:prstGeom>
        </p:spPr>
      </p:pic>
      <p:pic>
        <p:nvPicPr>
          <p:cNvPr id="3" name="Рисунок 2" descr="Суворов 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7" y="3000373"/>
            <a:ext cx="2714644" cy="3513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86181" y="928671"/>
            <a:ext cx="535781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Еженедельный журнал о жизни района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«Суворов»</a:t>
            </a:r>
          </a:p>
          <a:p>
            <a:endParaRPr lang="ru-RU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Выходит с 29 марта 2010 года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Достопримечательности и памятные места Района </a:t>
            </a:r>
            <a:endParaRPr lang="ru-RU" dirty="0"/>
          </a:p>
        </p:txBody>
      </p:sp>
      <p:pic>
        <p:nvPicPr>
          <p:cNvPr id="79875" name="Picture 3" descr="C:\Documents and Settings\Admin\Рабочий стол\Новая папка\Суворов 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4500563" cy="326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J:\разное\през\суворов\церковь Богоявления 1822 Мишне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324338"/>
            <a:ext cx="3388036" cy="2533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072066" y="1142984"/>
            <a:ext cx="4071934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настоящее время под охраной государства в Суворовском районе находится: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 памятников градостроительства и архитектуры регионального значения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 памятников археологии федерального значения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kumimoji="0" lang="ru-RU" sz="2400" b="0" i="0" u="none" strike="noStrike" cap="none" spc="-15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 памятников истории с захоронениями воинов, погибших в боях в период Великой Отечественной войны 1941-1945 гг.</a:t>
            </a:r>
            <a:endParaRPr kumimoji="0" lang="ru-RU" sz="2400" b="0" i="0" u="none" strike="noStrike" cap="none" spc="-15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3405" y="1"/>
            <a:ext cx="4500595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Стела в честь  50-летия Победы в ВОВ</a:t>
            </a:r>
          </a:p>
          <a:p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214555"/>
            <a:ext cx="43576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Архитектор- С.В. Борисов</a:t>
            </a:r>
          </a:p>
          <a:p>
            <a:r>
              <a:rPr lang="ru-RU" dirty="0" smtClean="0">
                <a:solidFill>
                  <a:schemeClr val="bg2"/>
                </a:solidFill>
              </a:rPr>
              <a:t>Монумент открыт 9 мая 1995года.</a:t>
            </a:r>
          </a:p>
          <a:p>
            <a:r>
              <a:rPr lang="ru-RU" dirty="0" smtClean="0">
                <a:solidFill>
                  <a:schemeClr val="bg2"/>
                </a:solidFill>
              </a:rPr>
              <a:t>Памятник-символ, который несет достаточно большую информацию. Крылья символизируют знамена Победы. Пять перьев-складок на каждом крыле по количеству  трудных лет войны. Колокол – символ времени и единения людей. Щит – защита от врагов. Венец с лавровыми листами – вечность жизни и слава завоеванной победы </a:t>
            </a:r>
            <a:endParaRPr lang="ru-RU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1" y="1"/>
            <a:ext cx="8215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МЕМОРИАЛЬНЫЙ КОМПЛЕКС БРАТСКАЯ МОГИЛА С ЗАХОРОНЕНИЕМ ВОИНОВ, ПОГИБШИХ В БОЯХ В ПЕРИОД ВОВ.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428736"/>
            <a:ext cx="57150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Архитектор  Ю.Н.  Тимохин, скульптор М.В. Прокофьева.</a:t>
            </a:r>
          </a:p>
          <a:p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 в 1975 г.  Здесь  покоятся останки воинов 817-го и 882-го стрелковых полков,  погибших при освобождении района в 1945 г, а также экипаж самолета 101-го авиационного полка, погибшего 13 сентября 1943 г. Захоронен 21 боец.</a:t>
            </a:r>
            <a:endParaRPr lang="ru-RU" sz="20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Новая папка\СУВОРОВ 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68" y="0"/>
            <a:ext cx="919216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5952" y="1"/>
            <a:ext cx="6858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Мемориальный комплекс погибшим воинам в годы ВОВ в п. Лужковский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1770" y="2643183"/>
            <a:ext cx="607223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 9 мая 2003 года. Инициатором строительства выступил Губрий Г.Г, директор ООО « Спиртоводочный завод «Лу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жковский», депутат Тульской областной Думы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Суворовский район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В состав района входят 8 муниципальных образований:</a:t>
            </a:r>
          </a:p>
          <a:p>
            <a:r>
              <a:rPr lang="ru-RU" dirty="0" smtClean="0"/>
              <a:t>3 городских поселения: </a:t>
            </a:r>
          </a:p>
          <a:p>
            <a:pPr lvl="1"/>
            <a:r>
              <a:rPr lang="ru-RU" dirty="0" smtClean="0">
                <a:hlinkClick r:id="rId2" tooltip="Агеево (Тульская область)"/>
              </a:rPr>
              <a:t>рабочий посёлок Агеево</a:t>
            </a:r>
            <a:r>
              <a:rPr lang="ru-RU" dirty="0" smtClean="0"/>
              <a:t> </a:t>
            </a:r>
          </a:p>
          <a:p>
            <a:pPr lvl="1"/>
            <a:r>
              <a:rPr lang="ru-RU" dirty="0" smtClean="0">
                <a:hlinkClick r:id="rId3" tooltip="Суворов (город)"/>
              </a:rPr>
              <a:t>город Суворов</a:t>
            </a:r>
            <a:r>
              <a:rPr lang="ru-RU" dirty="0" smtClean="0"/>
              <a:t> </a:t>
            </a:r>
          </a:p>
          <a:p>
            <a:pPr lvl="1"/>
            <a:r>
              <a:rPr lang="ru-RU" dirty="0" smtClean="0">
                <a:hlinkClick r:id="rId4" tooltip="Чекалин (город)"/>
              </a:rPr>
              <a:t>город Чекалин</a:t>
            </a:r>
            <a:r>
              <a:rPr lang="ru-RU" dirty="0" smtClean="0"/>
              <a:t> </a:t>
            </a:r>
          </a:p>
          <a:p>
            <a:r>
              <a:rPr lang="ru-RU" dirty="0" smtClean="0"/>
              <a:t>и 5 сельских поселений: </a:t>
            </a:r>
          </a:p>
          <a:p>
            <a:r>
              <a:rPr lang="ru-RU" dirty="0" err="1" smtClean="0"/>
              <a:t>Берёзовское</a:t>
            </a:r>
            <a:r>
              <a:rPr lang="ru-RU" dirty="0" smtClean="0"/>
              <a:t> — с. </a:t>
            </a:r>
            <a:r>
              <a:rPr lang="ru-RU" dirty="0" err="1" smtClean="0"/>
              <a:t>Берёзово</a:t>
            </a:r>
            <a:r>
              <a:rPr lang="ru-RU" dirty="0" smtClean="0"/>
              <a:t> (села: </a:t>
            </a:r>
            <a:r>
              <a:rPr lang="ru-RU" dirty="0" err="1" smtClean="0"/>
              <a:t>Кулешово</a:t>
            </a:r>
            <a:r>
              <a:rPr lang="ru-RU" dirty="0" smtClean="0"/>
              <a:t>, Мишнево, </a:t>
            </a:r>
            <a:r>
              <a:rPr lang="ru-RU" dirty="0" err="1" smtClean="0"/>
              <a:t>Ближнерусаново</a:t>
            </a:r>
            <a:r>
              <a:rPr lang="ru-RU" dirty="0" smtClean="0"/>
              <a:t>; посёлки: </a:t>
            </a:r>
            <a:r>
              <a:rPr lang="ru-RU" dirty="0" err="1" smtClean="0"/>
              <a:t>Южно-Ватцевский</a:t>
            </a:r>
            <a:r>
              <a:rPr lang="ru-RU" dirty="0" smtClean="0"/>
              <a:t>, </a:t>
            </a:r>
            <a:r>
              <a:rPr lang="ru-RU" dirty="0" err="1" smtClean="0"/>
              <a:t>Подрусановский</a:t>
            </a:r>
            <a:r>
              <a:rPr lang="ru-RU" dirty="0" smtClean="0"/>
              <a:t>, </a:t>
            </a:r>
            <a:r>
              <a:rPr lang="ru-RU" dirty="0" err="1" smtClean="0"/>
              <a:t>Матюхинский</a:t>
            </a:r>
            <a:r>
              <a:rPr lang="ru-RU" dirty="0" smtClean="0"/>
              <a:t>, </a:t>
            </a:r>
            <a:r>
              <a:rPr lang="ru-RU" dirty="0" err="1" smtClean="0"/>
              <a:t>Оматы</a:t>
            </a:r>
            <a:r>
              <a:rPr lang="ru-RU" dirty="0" smtClean="0"/>
              <a:t>, Льва Толстого; деревня </a:t>
            </a:r>
            <a:r>
              <a:rPr lang="ru-RU" dirty="0" err="1" smtClean="0"/>
              <a:t>Безово</a:t>
            </a:r>
            <a:r>
              <a:rPr lang="ru-RU" dirty="0" smtClean="0"/>
              <a:t>) </a:t>
            </a:r>
          </a:p>
          <a:p>
            <a:r>
              <a:rPr lang="ru-RU" dirty="0" err="1" smtClean="0"/>
              <a:t>Песоченское</a:t>
            </a:r>
            <a:r>
              <a:rPr lang="ru-RU" dirty="0" smtClean="0"/>
              <a:t> — п. </a:t>
            </a:r>
            <a:r>
              <a:rPr lang="ru-RU" dirty="0" err="1" smtClean="0"/>
              <a:t>Песоченский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Ханинское</a:t>
            </a:r>
            <a:r>
              <a:rPr lang="ru-RU" dirty="0" smtClean="0"/>
              <a:t> — п. Ханино </a:t>
            </a:r>
          </a:p>
          <a:p>
            <a:r>
              <a:rPr lang="ru-RU" dirty="0" smtClean="0"/>
              <a:t>Черепетское — п. Черепеть (в 2011 году к нему было присоединено Песковатское муниципальное образование) </a:t>
            </a:r>
          </a:p>
          <a:p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Дом владельца </a:t>
            </a:r>
            <a:r>
              <a:rPr lang="ru-RU" dirty="0" err="1" smtClean="0"/>
              <a:t>Богдано-Петровского</a:t>
            </a:r>
            <a:r>
              <a:rPr lang="ru-RU" dirty="0" smtClean="0"/>
              <a:t> завода ( первая половина 19 века) в деревне Богданово</a:t>
            </a:r>
            <a:endParaRPr lang="ru-RU" dirty="0"/>
          </a:p>
        </p:txBody>
      </p:sp>
      <p:pic>
        <p:nvPicPr>
          <p:cNvPr id="1026" name="Picture 2" descr="C:\Documents and Settings\Admin\Мои документы\фотографии\фотографии\Богданово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785927"/>
            <a:ext cx="4571999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7" name="Picture 1" descr="G:\разное\книги и словари\Суворов\Разное\Суворов\tylskay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1714488"/>
            <a:ext cx="4286280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8988552" cy="84124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усадебно-парковый</a:t>
            </a:r>
            <a:r>
              <a:rPr lang="ru-RU" dirty="0" smtClean="0"/>
              <a:t>  ансамбль и промышленный комплекс  в п. Ханино</a:t>
            </a:r>
            <a:endParaRPr lang="ru-RU" dirty="0"/>
          </a:p>
        </p:txBody>
      </p:sp>
      <p:pic>
        <p:nvPicPr>
          <p:cNvPr id="74754" name="Picture 2" descr="G:\разное\книги и словари\Суворов\Разное\Суворов\hanino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392905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5" name="Picture 3" descr="G:\разное\книги и словари\Суворов\Разное\yandbtm_files\hanino1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1" y="2214555"/>
            <a:ext cx="5357819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1"/>
            <a:ext cx="8842248" cy="15430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памятник архитектуры федерального значения </a:t>
            </a:r>
            <a:r>
              <a:rPr lang="en-US" dirty="0" smtClean="0"/>
              <a:t>«</a:t>
            </a:r>
            <a:r>
              <a:rPr lang="ru-RU" dirty="0" smtClean="0"/>
              <a:t>Богоявленская церковь В с.   Мишнево ,1822 г.</a:t>
            </a:r>
            <a:endParaRPr lang="ru-RU" dirty="0"/>
          </a:p>
        </p:txBody>
      </p:sp>
      <p:pic>
        <p:nvPicPr>
          <p:cNvPr id="75778" name="Picture 2" descr="G:\разное\книги и словари\Суворов\Разное\Суворов\mishnevo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7" y="2143116"/>
            <a:ext cx="6286512" cy="47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УВОРОВ 03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7312" b="7312"/>
          <a:stretch>
            <a:fillRect/>
          </a:stretch>
        </p:blipFill>
        <p:spPr>
          <a:xfrm>
            <a:off x="4114800" y="0"/>
            <a:ext cx="50292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501091" cy="785794"/>
          </a:xfrm>
        </p:spPr>
        <p:txBody>
          <a:bodyPr>
            <a:noAutofit/>
          </a:bodyPr>
          <a:lstStyle/>
          <a:p>
            <a:r>
              <a:rPr lang="ru-RU" sz="2800" dirty="0" smtClean="0"/>
              <a:t>Добро-покровский мужской монастырь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1" y="714357"/>
            <a:ext cx="3762372" cy="465851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Монастырь впервые упоминается в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1447 г.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Основатель 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одоевский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князь Роман Семенович.</a:t>
            </a:r>
          </a:p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В 16 в.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 монастырю приписали сельцо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Добринское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А посетивший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моностырь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1563 году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Иван Грозный приписал к нему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Машковичи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Ившино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Острый Клин,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Збродово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Герасимово,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Варушицы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16" y="3357563"/>
            <a:ext cx="2285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Фото 1903 г.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721" y="4286256"/>
            <a:ext cx="3786215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Еще задолго до начала ХХ века монахами был проделан подземный ход из монастыря в город Лихвин, часть которого проходила под руслом реки Оки.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J:\разное\през\суворов\z_a46e0e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754167"/>
            <a:ext cx="4786314" cy="310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715108" y="6488668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 г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28662" y="614364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Доброе.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Добро-покровский мужской монастырь</a:t>
            </a:r>
            <a:endParaRPr lang="ru-RU" dirty="0"/>
          </a:p>
        </p:txBody>
      </p:sp>
      <p:pic>
        <p:nvPicPr>
          <p:cNvPr id="2050" name="Picture 2" descr="J:\разное\през\суворов\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214422"/>
            <a:ext cx="5500694" cy="3854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J:\разное\през\суворов\02975_20060801_172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857760"/>
            <a:ext cx="3714776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643570" y="114298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Начало 2000-х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1142985"/>
            <a:ext cx="35718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/>
              <a:t>Из книги С.В. Булгакова «Русские монастыри в 1913 году».</a:t>
            </a:r>
            <a:r>
              <a:rPr lang="ru-RU" dirty="0" smtClean="0"/>
              <a:t> «В данном монастыре сохранился основной храм, фрагменты стен со стороны р.Оки. и 2 подвала под стенами. По словам служителя церкви, находящегося там, раньше был подземный ход ведущий из этих подвалов к реке. В советское время территория храма использовалась местным совхозом под автомастерские, в храме хранили удобрения. В настоящее время монастырь не действует, ведутся работы по очистке территории».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28662" y="614364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Доброе.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С. Доброе. Церковь Анны Праведной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 descr="C:\Documents and Settings\Admin\Мои документы\фотографии\Новый 2012 год О_о\Фотки  6 ноября\да уж и фото\вконтакт Доброе\DSCN95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500175"/>
            <a:ext cx="6718303" cy="5038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с. </a:t>
            </a:r>
            <a:r>
              <a:rPr lang="ru-RU" dirty="0" err="1" smtClean="0"/>
              <a:t>марково</a:t>
            </a:r>
            <a:r>
              <a:rPr lang="ru-RU" dirty="0" smtClean="0"/>
              <a:t> церковь воскресения</a:t>
            </a:r>
            <a:endParaRPr lang="ru-RU" dirty="0"/>
          </a:p>
        </p:txBody>
      </p:sp>
      <p:pic>
        <p:nvPicPr>
          <p:cNvPr id="12290" name="Picture 2" descr="J:\разное\през\суворов\с. марково церковь воскресения, суворовский р-н,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7548562" cy="517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5867400" cy="64291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Храм в честь иконы Божией Матери Скоропослушница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" y="571480"/>
            <a:ext cx="3286116" cy="6000768"/>
          </a:xfrm>
        </p:spPr>
        <p:txBody>
          <a:bodyPr>
            <a:noAutofit/>
          </a:bodyPr>
          <a:lstStyle/>
          <a:p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Действует  с 1998 г.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Храм расположен в бывшем здании ДК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Рудоуправления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т.к. храмового здания на территории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города  Суворова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нет. По благословению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Высокопреосвященнейшего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Серапиона, митрополита Тульского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Белевского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первое богослужение было совершенно 4-го января 1998 года.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4-го февраля того же года на крыше здания был водружен Крест. В течение последующего времени проводились работы по реконструкции здания. В 2000 году начато строительство колокольни. Окончено в 2002г.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Богослужения в храме совершаются ежедневно.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97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09529" y="571481"/>
            <a:ext cx="6034473" cy="5072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:\разное\книги и словари\Суворов\Разное\Суворов\i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2922" y="5214951"/>
            <a:ext cx="2261079" cy="16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0"/>
            <a:ext cx="4357687" cy="1000108"/>
          </a:xfrm>
        </p:spPr>
        <p:txBody>
          <a:bodyPr>
            <a:noAutofit/>
          </a:bodyPr>
          <a:lstStyle/>
          <a:p>
            <a:r>
              <a:rPr lang="ru-RU" sz="2800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Часовня  Николая Чудотворца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Kursk_Hram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28670"/>
            <a:ext cx="3071834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786050" y="1142984"/>
            <a:ext cx="2928925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Небольшая одноглавая каменная  часовня , стилизированная под новгородское зодчество, поставлена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2000-2001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окраине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деревни  Герасимово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память моряков, погибших при аварии подлодки "Курск". Устроена усердием Геннадия Аркадьевича Зуева на средства Анатолия Борисовича Максимова - отца одного из погибших. Освящена 20.05.2001.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Admin\Рабочий стол\Суворов\Kursk_Hram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1168" y="0"/>
            <a:ext cx="3452832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1752" y="457200"/>
            <a:ext cx="4984628" cy="841248"/>
          </a:xfrm>
        </p:spPr>
        <p:txBody>
          <a:bodyPr/>
          <a:lstStyle/>
          <a:p>
            <a:r>
              <a:rPr lang="ru-RU" dirty="0" smtClean="0"/>
              <a:t>Суворов сегодня</a:t>
            </a:r>
            <a:endParaRPr lang="ru-RU" dirty="0"/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500034" y="1714488"/>
            <a:ext cx="4786314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День города, который прошел в Суворове</a:t>
            </a:r>
            <a:r>
              <a:rPr kumimoji="0" lang="ru-RU" sz="32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27-го августа 2011 года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ознаменовался освещением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Поклонного креста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установленного на въезде в город со стороны Тулы.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3" name="Picture 3" descr="J:\разное\през\суворов\1314608867_suvorov-ilyustraciy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357166"/>
            <a:ext cx="2519374" cy="6360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4163"/>
            <a:ext cx="8991600" cy="530383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Несмотря на молодость города Суворова, исторические и культурные традиции суворовской земли уходят в глубокую древность. На территории района у </a:t>
            </a:r>
            <a: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деревень </a:t>
            </a:r>
            <a:r>
              <a:rPr lang="ru-RU" sz="3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Кулешово</a:t>
            </a:r>
            <a: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Западное, Доброе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расположены остатки стоянок «</a:t>
            </a: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белевской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»  культуры, относящееся к IV – II тысячелетию до н.э. Вблизи деревень Западное и Доброе находятся группы погребальных курганов древних вятичей конца I тысячелетия, а на окраине города </a:t>
            </a:r>
            <a: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Чекалина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– городище </a:t>
            </a: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Дуна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, относящееся к последней трети I тысячелетия. Позднее в XVI – XVII вв. здесь проходила засечная черта Московского государства, в частности, </a:t>
            </a: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Лихвинская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Полошевская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засеки. На курорте «Краинка» дошел до нас в значительной части липовый парк классического стиля, один из старейших в Тульской губернии, созданный в XVII в.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00198"/>
          </a:xfrm>
          <a:prstGeom prst="rect">
            <a:avLst/>
          </a:prstGeom>
        </p:spPr>
      </p:pic>
      <p:pic>
        <p:nvPicPr>
          <p:cNvPr id="4" name="Рисунок 3" descr="Buklet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714489"/>
            <a:ext cx="3954523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678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8796" y="2143116"/>
            <a:ext cx="2545205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59" y="4643446"/>
            <a:ext cx="2385509" cy="1781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ло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7620" y="1500174"/>
            <a:ext cx="2788381" cy="2305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285853" y="785795"/>
            <a:ext cx="78581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«У меня непритязательный вкус, мне вполне достаточно самого лучшего»</a:t>
            </a:r>
            <a:endParaRPr kumimoji="0" lang="ru-RU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О. Уайльд</a:t>
            </a:r>
            <a:endParaRPr kumimoji="0" lang="ru-RU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" y="1357298"/>
            <a:ext cx="2143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1998 года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" y="500042"/>
            <a:ext cx="7786711" cy="841248"/>
          </a:xfrm>
        </p:spPr>
        <p:txBody>
          <a:bodyPr>
            <a:normAutofit/>
          </a:bodyPr>
          <a:lstStyle/>
          <a:p>
            <a:r>
              <a:rPr lang="ru-RU" dirty="0" err="1" smtClean="0"/>
              <a:t>Мениральная</a:t>
            </a:r>
            <a:r>
              <a:rPr lang="ru-RU" dirty="0" smtClean="0"/>
              <a:t> вода «</a:t>
            </a:r>
            <a:r>
              <a:rPr lang="ru-RU" dirty="0" err="1" smtClean="0"/>
              <a:t>КРАинская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1" y="1500175"/>
            <a:ext cx="4143372" cy="4214813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Минеральная вода открыта в первой половине 19 века, целебные свойства которой изучил в 1844 г. врач П.Ф.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Стефановский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,, который рекомендовал ее помещику С.А. Яковлеву, на землях которого находился источник.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92c819c2b45db8b54bb1cf94804bd90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2248" y="1142985"/>
            <a:ext cx="2371752" cy="5270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7" y="1214422"/>
            <a:ext cx="1644027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3" name="Picture 1" descr="G:\разное\книги и словари\Суворов\Разное\Суворов\sk_0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0"/>
            <a:ext cx="1785919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786183" y="5143514"/>
            <a:ext cx="50006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Выпуск минеральной воды </a:t>
            </a:r>
            <a:r>
              <a:rPr lang="ru-RU" sz="28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Краинская</a:t>
            </a:r>
            <a:r>
              <a:rPr lang="ru-RU" sz="28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начался </a:t>
            </a:r>
            <a:r>
              <a:rPr lang="ru-RU" sz="28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ноябре 1996 года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«Демидовская»</a:t>
            </a:r>
            <a:endParaRPr lang="ru-RU" dirty="0"/>
          </a:p>
        </p:txBody>
      </p:sp>
      <p:pic>
        <p:nvPicPr>
          <p:cNvPr id="3" name="Рисунок 2" descr="о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2165" y="1"/>
            <a:ext cx="3071835" cy="1945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в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3" y="2975500"/>
            <a:ext cx="1785951" cy="388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89" name="Picture 1" descr="G:\разное\книги и словари\Суворов\Разное\Суворов\sk_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2984"/>
            <a:ext cx="628651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928925" y="2610684"/>
            <a:ext cx="621507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аводы производители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ООО «Пищекомбинат Лужковский» Плюс» и ООО «Завод минеральных вод «Демидовский»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находятся в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п.Черепеть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Суворовского района Тульской области. Первая партия безалкогольных газированных напитков сошла с конвейера в </a:t>
            </a:r>
            <a:r>
              <a:rPr kumimoji="0" lang="ru-RU" sz="2800" b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июле 1996 года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8686800" cy="1357298"/>
          </a:xfrm>
        </p:spPr>
        <p:txBody>
          <a:bodyPr/>
          <a:lstStyle/>
          <a:p>
            <a:r>
              <a:rPr lang="ru-RU" cap="none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Спирто-водочный</a:t>
            </a:r>
            <a:r>
              <a:rPr lang="ru-RU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 завод "Лужковский"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78851" name="Picture 3" descr="G:\разное\книги и словари\Суворов\Разное\Суворов\lu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2900" y="3500438"/>
            <a:ext cx="2451100" cy="245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0" y="1571612"/>
            <a:ext cx="571500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Один из старейших заводов в стране. Более двух веков известен он на российском рынке как поставщик алкогольной продукции, изготавливаемой по традиционным русским технологиям производства спиртных напитков.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853" name="Picture 5" descr="G:\разное\книги и словари\Суворов\Разное\Суворов\ор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071545"/>
            <a:ext cx="3714744" cy="2455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1142984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Поселок Лужковский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Documents and Settings\Admin\Рабочий стол\през\суворов\e8a4bdfc1a9c8f5c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929066"/>
            <a:ext cx="57531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Город Суворов, Улица Тульская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686800" cy="471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Город Суворов, Улица Тульская</a:t>
            </a:r>
            <a:endParaRPr lang="ru-RU" dirty="0"/>
          </a:p>
        </p:txBody>
      </p:sp>
      <p:pic>
        <p:nvPicPr>
          <p:cNvPr id="8" name="Рисунок 7" descr="DSC_0346_thumbna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694" y="4214818"/>
            <a:ext cx="3643306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Documents and Settings\Admin\Рабочий стол\Новая папка\СУВОРОВ 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5"/>
            <a:ext cx="435768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J:\разное\през\суворов\_16_20100512_1676216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718" y="714356"/>
            <a:ext cx="4667282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_0395_thumbnai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3214687"/>
            <a:ext cx="5486919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ЦКДиК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Здание администрации. Площадь Победы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73226"/>
            <a:ext cx="8286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 Суворов Проспект Мира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41248"/>
          </a:xfrm>
        </p:spPr>
        <p:txBody>
          <a:bodyPr>
            <a:normAutofit/>
          </a:bodyPr>
          <a:lstStyle/>
          <a:p>
            <a:r>
              <a:rPr lang="ru-RU" dirty="0" smtClean="0"/>
              <a:t>Город Суворов, проспект Мира</a:t>
            </a:r>
            <a:endParaRPr lang="ru-RU" dirty="0"/>
          </a:p>
        </p:txBody>
      </p:sp>
      <p:pic>
        <p:nvPicPr>
          <p:cNvPr id="3" name="Рисунок 2" descr="DSC_0375_thumbna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3500415"/>
            <a:ext cx="5056607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%2012_thumbna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785795"/>
            <a:ext cx="4572000" cy="4177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85860"/>
            <a:ext cx="8686800" cy="437516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Суворовская земля знаменита историческими событиями. Здесь проходила оборонительная, так называемая засечная, черта Московского государства. Орды кочевников разбивались о неприступные заграждения. Как гласит летопись, «обычай был татарский давать зло знаменующие имена тем городам, которые сильно </a:t>
            </a:r>
            <a:r>
              <a:rPr lang="ru-RU" dirty="0" err="1" smtClean="0"/>
              <a:t>противу</a:t>
            </a:r>
            <a:r>
              <a:rPr lang="ru-RU" dirty="0" smtClean="0"/>
              <a:t> защищались и знатный им вред причинили, от чего и наименование сего града (Лихвина) произошло».</a:t>
            </a:r>
            <a:endParaRPr lang="ru-RU" dirty="0"/>
          </a:p>
        </p:txBody>
      </p:sp>
      <p:pic>
        <p:nvPicPr>
          <p:cNvPr id="4" name="Рисунок 3" descr="100px-Coat_of_Arms_of_Chekalin_Likhvin_Tula_oblast_177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7" y="4919211"/>
            <a:ext cx="1643043" cy="19387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8" y="648866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Герб г. Лихвин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Школа №5 г. Суворова</a:t>
            </a:r>
            <a:endParaRPr lang="ru-RU" dirty="0"/>
          </a:p>
        </p:txBody>
      </p:sp>
      <p:pic>
        <p:nvPicPr>
          <p:cNvPr id="3074" name="Picture 2" descr="C:\Documents and Settings\Admin\Рабочий стол\Новая папка\x_06a7afd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14423"/>
            <a:ext cx="4762500" cy="309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Documents and Settings\Admin\Рабочий стол\Новая папка\СУВОР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9290" y="4143381"/>
            <a:ext cx="5824711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1248"/>
          </a:xfrm>
        </p:spPr>
        <p:txBody>
          <a:bodyPr>
            <a:normAutofit/>
          </a:bodyPr>
          <a:lstStyle/>
          <a:p>
            <a:r>
              <a:rPr lang="ru-RU" dirty="0" smtClean="0"/>
              <a:t>Центр культуры, досуга и кино</a:t>
            </a:r>
            <a:endParaRPr lang="ru-RU" dirty="0"/>
          </a:p>
        </p:txBody>
      </p:sp>
      <p:pic>
        <p:nvPicPr>
          <p:cNvPr id="6" name="Рисунок 5" descr="x_b2d2af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857233"/>
            <a:ext cx="5214943" cy="390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%2010_thumbna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78490" y="3571876"/>
            <a:ext cx="4865511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уворов 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7298"/>
            <a:ext cx="4786314" cy="3429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Городская столовая            ресторан «Русь»                дом торговли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714884"/>
            <a:ext cx="4643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Городская столовая. 1960 г.</a:t>
            </a:r>
            <a:endParaRPr lang="ru-RU" dirty="0"/>
          </a:p>
        </p:txBody>
      </p:sp>
      <p:pic>
        <p:nvPicPr>
          <p:cNvPr id="2050" name="Picture 2" descr="C:\Documents and Settings\Admin\Рабочий стол\Суворов\Фото0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143249"/>
            <a:ext cx="4643438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трелка вправо 5"/>
          <p:cNvSpPr/>
          <p:nvPr/>
        </p:nvSpPr>
        <p:spPr>
          <a:xfrm>
            <a:off x="4786314" y="0"/>
            <a:ext cx="1121284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1785918" y="500042"/>
            <a:ext cx="128588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14678" y="6488668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Март 2012 г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686800" cy="841248"/>
          </a:xfrm>
        </p:spPr>
        <p:txBody>
          <a:bodyPr/>
          <a:lstStyle/>
          <a:p>
            <a:r>
              <a:rPr lang="ru-RU" dirty="0" smtClean="0"/>
              <a:t>Детская больница</a:t>
            </a:r>
            <a:endParaRPr lang="ru-RU" dirty="0"/>
          </a:p>
        </p:txBody>
      </p:sp>
      <p:pic>
        <p:nvPicPr>
          <p:cNvPr id="4099" name="Picture 3" descr="C:\Documents and Settings\Admin\Рабочий стол\Новая папка\Суворов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42985"/>
            <a:ext cx="4714908" cy="3374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Documents and Settings\Admin\Рабочий стол\Новая папка\Суворов 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0058" y="3536946"/>
            <a:ext cx="5173943" cy="3321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Стадион «</a:t>
            </a:r>
            <a:r>
              <a:rPr lang="ru-RU" dirty="0" err="1" smtClean="0"/>
              <a:t>знергия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Рисунок 2" descr="x_55a3b82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214422"/>
            <a:ext cx="5595960" cy="3357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Суворов 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8688" y="3786190"/>
            <a:ext cx="4914896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увор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768" y="2714620"/>
            <a:ext cx="1643075" cy="2053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Суворов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2331" y="285729"/>
            <a:ext cx="1696028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5720" y="428604"/>
            <a:ext cx="685804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Источники: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Аникеев В.В. Суворов: история и современность. Документально-художественная повесть-репортаж. Тула: Издательский дом «Пересвет», 2006. –  180 с.,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илл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цв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вклейка.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Аникеев В.В. Энергия созидания. Тула: Издательский дом «Пересвет», 2004. -  312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с.,ил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http://www.mojgorod.ru/tuljsk_obl/suvorov/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http://www.museum.ru/M539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http://www.rususadba.ru/hronos2009.htm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http://sobory.ru/article/index.html?object=04321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http://www.suvorov.tulobl.ru/photogallery/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http://sobory.ru/article/index.html?object=02975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http://sputnik71.ru/index.php?id=84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u="sng" dirty="0" smtClean="0">
                <a:latin typeface="Times New Roman" pitchFamily="18" charset="0"/>
                <a:cs typeface="Times New Roman" pitchFamily="18" charset="0"/>
                <a:hlinkClick r:id="rId11"/>
              </a:rPr>
              <a:t>http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11"/>
              </a:rPr>
              <a:t>://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  <a:hlinkClick r:id="rId11"/>
              </a:rPr>
              <a:t>spsuvorov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11"/>
              </a:rPr>
              <a:t>.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  <a:hlinkClick r:id="rId11"/>
              </a:rPr>
              <a:t>ru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11"/>
              </a:rPr>
              <a:t>/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  <a:hlinkClick r:id="rId11"/>
              </a:rPr>
              <a:t>news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11"/>
              </a:rPr>
              <a:t>/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  <a:hlinkClick r:id="rId11"/>
              </a:rPr>
              <a:t>poterjannyj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11"/>
              </a:rPr>
              <a:t>_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  <a:hlinkClick r:id="rId11"/>
              </a:rPr>
              <a:t>gorod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11"/>
              </a:rPr>
              <a:t>/2012-03-14-205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420888"/>
            <a:ext cx="8515672" cy="2379712"/>
          </a:xfrm>
        </p:spPr>
        <p:txBody>
          <a:bodyPr>
            <a:normAutofit/>
          </a:bodyPr>
          <a:lstStyle/>
          <a:p>
            <a:r>
              <a:rPr lang="ru-RU" sz="3000" dirty="0" smtClean="0"/>
              <a:t>Макарова </a:t>
            </a:r>
            <a:r>
              <a:rPr lang="ru-RU" sz="3000" dirty="0" smtClean="0"/>
              <a:t>Ирина </a:t>
            </a:r>
            <a:r>
              <a:rPr lang="ru-RU" sz="3000" dirty="0" smtClean="0"/>
              <a:t>Владимировна</a:t>
            </a:r>
          </a:p>
          <a:p>
            <a:r>
              <a:rPr lang="ru-RU" sz="3000" dirty="0" smtClean="0"/>
              <a:t>2015 год</a:t>
            </a:r>
            <a:endParaRPr lang="ru-RU" sz="3000" dirty="0"/>
          </a:p>
        </p:txBody>
      </p:sp>
    </p:spTree>
    <p:extLst>
      <p:ext uri="{BB962C8B-B14F-4D97-AF65-F5344CB8AC3E}">
        <p14:creationId xmlns="" xmlns:p14="http://schemas.microsoft.com/office/powerpoint/2010/main" val="356025388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Лихвин (Чекалин)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" y="1133356"/>
            <a:ext cx="8715404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Лихвинский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уезд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dirty="0" smtClean="0"/>
              <a:t>— административно-территориальная единица в составе Московской и Калужской губерний, существовавшая в </a:t>
            </a:r>
            <a:r>
              <a:rPr lang="ru-RU" u="sng" dirty="0" smtClean="0">
                <a:ln>
                  <a:solidFill>
                    <a:schemeClr val="tx2"/>
                  </a:solidFill>
                </a:ln>
                <a:hlinkClick r:id="rId2" tooltip="1727"/>
              </a:rPr>
              <a:t>1727</a:t>
            </a:r>
            <a:r>
              <a:rPr lang="ru-RU" u="sng" dirty="0" smtClean="0">
                <a:ln>
                  <a:solidFill>
                    <a:schemeClr val="tx2"/>
                  </a:solidFill>
                </a:ln>
              </a:rPr>
              <a:t>—</a:t>
            </a:r>
            <a:r>
              <a:rPr lang="ru-RU" u="sng" dirty="0" smtClean="0">
                <a:ln>
                  <a:solidFill>
                    <a:schemeClr val="tx2"/>
                  </a:solidFill>
                </a:ln>
                <a:hlinkClick r:id="rId3" tooltip="1929 год"/>
              </a:rPr>
              <a:t>1929 годах</a:t>
            </a:r>
            <a:r>
              <a:rPr lang="ru-RU" dirty="0" smtClean="0"/>
              <a:t>. </a:t>
            </a:r>
            <a:r>
              <a:rPr lang="ru-RU" b="1" dirty="0" err="1" smtClean="0"/>
              <a:t>Лихвинский</a:t>
            </a:r>
            <a:r>
              <a:rPr lang="ru-RU" b="1" dirty="0" smtClean="0"/>
              <a:t> уезд</a:t>
            </a:r>
            <a:r>
              <a:rPr lang="ru-RU" dirty="0" smtClean="0"/>
              <a:t> известен с допетровских времён.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     В </a:t>
            </a:r>
            <a:r>
              <a:rPr lang="ru-RU" dirty="0" smtClean="0">
                <a:ln>
                  <a:solidFill>
                    <a:schemeClr val="tx2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hlinkClick r:id="rId4" tooltip="1708 год"/>
              </a:rPr>
              <a:t>1708 году</a:t>
            </a:r>
            <a:r>
              <a:rPr lang="ru-RU" dirty="0" smtClean="0">
                <a:ln>
                  <a:solidFill>
                    <a:schemeClr val="tx2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 smtClean="0"/>
              <a:t>уезд был упразднён, а город Лихвин отнесён к Смоленской губернии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n>
                  <a:solidFill>
                    <a:schemeClr val="tx2"/>
                  </a:solidFill>
                </a:ln>
              </a:rPr>
              <a:t>     В </a:t>
            </a:r>
            <a:r>
              <a:rPr lang="ru-RU" dirty="0" smtClean="0">
                <a:ln>
                  <a:solidFill>
                    <a:schemeClr val="tx2"/>
                  </a:solidFill>
                </a:ln>
                <a:hlinkClick r:id="rId5" tooltip="1713"/>
              </a:rPr>
              <a:t>1713</a:t>
            </a:r>
            <a:r>
              <a:rPr lang="ru-RU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ru-RU" dirty="0" smtClean="0"/>
              <a:t>город отошёл к Московской губернии (в </a:t>
            </a:r>
            <a:r>
              <a:rPr lang="ru-RU" dirty="0" smtClean="0">
                <a:ln>
                  <a:solidFill>
                    <a:schemeClr val="tx2"/>
                  </a:solidFill>
                </a:ln>
                <a:hlinkClick r:id="rId6" tooltip="1719 год"/>
              </a:rPr>
              <a:t>1719 году</a:t>
            </a:r>
            <a:r>
              <a:rPr lang="ru-RU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ru-RU" dirty="0" smtClean="0"/>
              <a:t>при разделении губерний на провинции отнесён к Калужской провинции). </a:t>
            </a:r>
            <a:r>
              <a:rPr lang="ru-RU" dirty="0" smtClean="0">
                <a:ln>
                  <a:solidFill>
                    <a:schemeClr val="tx2"/>
                  </a:solidFill>
                </a:ln>
              </a:rPr>
              <a:t>В </a:t>
            </a:r>
            <a:r>
              <a:rPr lang="ru-RU" dirty="0" smtClean="0">
                <a:ln>
                  <a:solidFill>
                    <a:schemeClr val="tx2"/>
                  </a:solidFill>
                </a:ln>
                <a:hlinkClick r:id="rId7" tooltip="1727 год"/>
              </a:rPr>
              <a:t>1727 году</a:t>
            </a:r>
            <a:r>
              <a:rPr lang="ru-RU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ru-RU" dirty="0" smtClean="0"/>
              <a:t>уезд в составе Калужской провинции был восстановлен.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    Постановлением президиума ВЦИК от </a:t>
            </a:r>
            <a:r>
              <a:rPr lang="ru-RU" dirty="0" smtClean="0">
                <a:ln>
                  <a:solidFill>
                    <a:schemeClr val="tx2"/>
                  </a:solidFill>
                </a:ln>
                <a:hlinkClick r:id="rId8" tooltip="14 января"/>
              </a:rPr>
              <a:t>14 января</a:t>
            </a:r>
            <a:r>
              <a:rPr lang="ru-RU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ru-RU" dirty="0" smtClean="0">
                <a:ln>
                  <a:solidFill>
                    <a:schemeClr val="tx2"/>
                  </a:solidFill>
                </a:ln>
                <a:hlinkClick r:id="rId3" tooltip="1929 год"/>
              </a:rPr>
              <a:t>1929 года</a:t>
            </a:r>
            <a:r>
              <a:rPr lang="ru-RU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ru-RU" dirty="0" smtClean="0"/>
              <a:t>Калужская губерния и все ее уезды были ликвидированы.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n>
                  <a:solidFill>
                    <a:schemeClr val="tx2"/>
                  </a:solidFill>
                </a:ln>
              </a:rPr>
              <a:t>     С </a:t>
            </a:r>
            <a:r>
              <a:rPr lang="ru-RU" dirty="0" smtClean="0">
                <a:ln>
                  <a:solidFill>
                    <a:schemeClr val="tx2"/>
                  </a:solidFill>
                </a:ln>
                <a:hlinkClick r:id="rId9" tooltip="1941"/>
              </a:rPr>
              <a:t>1941</a:t>
            </a:r>
            <a:r>
              <a:rPr lang="ru-RU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ru-RU" dirty="0" smtClean="0"/>
              <a:t>Лихвин являлся центром </a:t>
            </a:r>
            <a:r>
              <a:rPr lang="ru-RU" dirty="0" err="1" smtClean="0"/>
              <a:t>Черепетского</a:t>
            </a:r>
            <a:r>
              <a:rPr lang="ru-RU" dirty="0" smtClean="0"/>
              <a:t> района.  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n>
                  <a:solidFill>
                    <a:schemeClr val="tx2"/>
                  </a:solidFill>
                </a:ln>
              </a:rPr>
              <a:t>     С </a:t>
            </a:r>
            <a:r>
              <a:rPr lang="ru-RU" dirty="0" smtClean="0">
                <a:ln>
                  <a:solidFill>
                    <a:schemeClr val="tx2"/>
                  </a:solidFill>
                </a:ln>
                <a:hlinkClick r:id="rId10" tooltip="1944 год"/>
              </a:rPr>
              <a:t>1944 года</a:t>
            </a:r>
            <a:r>
              <a:rPr lang="ru-RU" dirty="0" smtClean="0">
                <a:ln>
                  <a:solidFill>
                    <a:schemeClr val="tx2"/>
                  </a:solidFill>
                </a:ln>
              </a:rPr>
              <a:t> по </a:t>
            </a:r>
            <a:r>
              <a:rPr lang="ru-RU" dirty="0" smtClean="0">
                <a:ln>
                  <a:solidFill>
                    <a:schemeClr val="tx2"/>
                  </a:solidFill>
                </a:ln>
                <a:hlinkClick r:id="rId11" tooltip="1958 год"/>
              </a:rPr>
              <a:t>1958 год</a:t>
            </a:r>
            <a:r>
              <a:rPr lang="ru-RU" dirty="0" smtClean="0">
                <a:ln>
                  <a:solidFill>
                    <a:schemeClr val="tx2"/>
                  </a:solidFill>
                </a:ln>
              </a:rPr>
              <a:t> </a:t>
            </a:r>
            <a:r>
              <a:rPr lang="ru-RU" dirty="0" smtClean="0"/>
              <a:t>— </a:t>
            </a:r>
            <a:r>
              <a:rPr lang="ru-RU" dirty="0" err="1" smtClean="0"/>
              <a:t>Чекалинского</a:t>
            </a:r>
            <a:r>
              <a:rPr lang="ru-RU" dirty="0" smtClean="0"/>
              <a:t> района.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      Во время Великой Отечественной войны 2 месяца был оккупирован с </a:t>
            </a:r>
            <a:r>
              <a:rPr lang="ru-RU" dirty="0" smtClean="0">
                <a:ln>
                  <a:solidFill>
                    <a:schemeClr val="tx2"/>
                  </a:solidFill>
                </a:ln>
                <a:hlinkClick r:id="rId12" tooltip="19 октября"/>
              </a:rPr>
              <a:t>19 </a:t>
            </a:r>
            <a:r>
              <a:rPr lang="ru-RU" u="sng" dirty="0" smtClean="0">
                <a:ln>
                  <a:solidFill>
                    <a:schemeClr val="tx2"/>
                  </a:solidFill>
                </a:ln>
                <a:hlinkClick r:id="rId12" tooltip="19 октября"/>
              </a:rPr>
              <a:t>октября</a:t>
            </a:r>
            <a:r>
              <a:rPr lang="ru-RU" u="sng" dirty="0" smtClean="0">
                <a:ln>
                  <a:solidFill>
                    <a:schemeClr val="tx2"/>
                  </a:solidFill>
                </a:ln>
              </a:rPr>
              <a:t> 1941 года.</a:t>
            </a:r>
          </a:p>
          <a:p>
            <a:pPr>
              <a:buFont typeface="Wingdings" pitchFamily="2" charset="2"/>
              <a:buChar char="§"/>
            </a:pPr>
            <a:r>
              <a:rPr lang="ru-RU" u="sng" dirty="0" smtClean="0">
                <a:ln>
                  <a:solidFill>
                    <a:schemeClr val="tx2"/>
                  </a:solidFill>
                </a:ln>
              </a:rPr>
              <a:t>      В 1944 году </a:t>
            </a:r>
            <a:r>
              <a:rPr lang="ru-RU" dirty="0" smtClean="0"/>
              <a:t>Лихвин был переименован в </a:t>
            </a:r>
            <a:r>
              <a:rPr lang="ru-RU" b="1" i="1" u="sng" dirty="0" smtClean="0"/>
              <a:t>Чекалин</a:t>
            </a:r>
            <a:r>
              <a:rPr lang="ru-RU" i="1" u="sng" dirty="0" smtClean="0"/>
              <a:t> в </a:t>
            </a:r>
            <a:r>
              <a:rPr lang="ru-RU" dirty="0" smtClean="0"/>
              <a:t>честь казнённого здесь </a:t>
            </a:r>
            <a:r>
              <a:rPr lang="ru-RU" dirty="0" smtClean="0">
                <a:ln>
                  <a:solidFill>
                    <a:schemeClr val="tx2"/>
                  </a:solidFill>
                </a:ln>
                <a:hlinkClick r:id="rId13" tooltip="6 ноября"/>
              </a:rPr>
              <a:t>6 ноября</a:t>
            </a:r>
            <a:r>
              <a:rPr lang="ru-RU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ru-RU" dirty="0" smtClean="0">
                <a:ln>
                  <a:solidFill>
                    <a:schemeClr val="tx2"/>
                  </a:solidFill>
                </a:ln>
                <a:hlinkClick r:id="rId9" tooltip="1941"/>
              </a:rPr>
              <a:t>1941</a:t>
            </a:r>
            <a:r>
              <a:rPr lang="ru-RU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ru-RU" dirty="0" smtClean="0"/>
              <a:t>16-летнего партизана, Героя Советского Союза Александра Чекалина</a:t>
            </a:r>
          </a:p>
          <a:p>
            <a:pPr>
              <a:buFont typeface="Wingdings" pitchFamily="2" charset="2"/>
              <a:buChar char="§"/>
            </a:pPr>
            <a:r>
              <a:rPr lang="ru-RU" u="sng" dirty="0" smtClean="0">
                <a:ln>
                  <a:solidFill>
                    <a:schemeClr val="tx2"/>
                  </a:solidFill>
                </a:ln>
              </a:rPr>
              <a:t>      С </a:t>
            </a:r>
            <a:r>
              <a:rPr lang="ru-RU" u="sng" dirty="0" smtClean="0">
                <a:ln>
                  <a:solidFill>
                    <a:schemeClr val="tx2"/>
                  </a:solidFill>
                </a:ln>
                <a:hlinkClick r:id="rId14" tooltip="2006 год"/>
              </a:rPr>
              <a:t>2006 года</a:t>
            </a:r>
            <a:r>
              <a:rPr lang="ru-RU" u="sng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ru-RU" dirty="0" smtClean="0"/>
              <a:t>город образует городское поселение«город Чекалин».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319px-Чекалин_(въезд_в_город)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857885" y="-1"/>
            <a:ext cx="3286116" cy="1142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ocuments and Settings\Admin\Рабочий стол\Новая папка\СУВОРОВ 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40488"/>
            <a:ext cx="4643471" cy="6617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86314" y="457200"/>
            <a:ext cx="4202238" cy="757222"/>
          </a:xfrm>
        </p:spPr>
        <p:txBody>
          <a:bodyPr/>
          <a:lstStyle/>
          <a:p>
            <a:r>
              <a:rPr lang="ru-RU" dirty="0" smtClean="0"/>
              <a:t>Чекалин 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1038</TotalTime>
  <Words>2811</Words>
  <Application>Microsoft Office PowerPoint</Application>
  <PresentationFormat>Экран (4:3)</PresentationFormat>
  <Paragraphs>271</Paragraphs>
  <Slides>76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Трек</vt:lpstr>
      <vt:lpstr>История Суворовского района Тульской области</vt:lpstr>
      <vt:lpstr>Слайд 2</vt:lpstr>
      <vt:lpstr>Суворовский район</vt:lpstr>
      <vt:lpstr>Суворовский район</vt:lpstr>
      <vt:lpstr>Суворовский район</vt:lpstr>
      <vt:lpstr>история</vt:lpstr>
      <vt:lpstr>История</vt:lpstr>
      <vt:lpstr>Лихвин (Чекалин)</vt:lpstr>
      <vt:lpstr>Чекалин </vt:lpstr>
      <vt:lpstr>Слайд 10</vt:lpstr>
      <vt:lpstr>Слайд 11</vt:lpstr>
      <vt:lpstr> История </vt:lpstr>
      <vt:lpstr>Проспект Мира</vt:lpstr>
      <vt:lpstr>Суворов строится</vt:lpstr>
      <vt:lpstr>Водные ресурсы</vt:lpstr>
      <vt:lpstr>Слайд 16</vt:lpstr>
      <vt:lpstr>Сельское хозяйство</vt:lpstr>
      <vt:lpstr>Промышленность</vt:lpstr>
      <vt:lpstr>Черепетская ГРЭС</vt:lpstr>
      <vt:lpstr>Строительство Черепетской ГРЭС</vt:lpstr>
      <vt:lpstr>Слайд 21</vt:lpstr>
      <vt:lpstr>Черепетская ГРЭС</vt:lpstr>
      <vt:lpstr>Слайд 23</vt:lpstr>
      <vt:lpstr>Промышленность</vt:lpstr>
      <vt:lpstr>Промышленность</vt:lpstr>
      <vt:lpstr>Культура, образование </vt:lpstr>
      <vt:lpstr>Культура, образование</vt:lpstr>
      <vt:lpstr>Культура, образование</vt:lpstr>
      <vt:lpstr>Культура, образование</vt:lpstr>
      <vt:lpstr>Культура, образование</vt:lpstr>
      <vt:lpstr>Здравоохранение</vt:lpstr>
      <vt:lpstr>Здравоохранение</vt:lpstr>
      <vt:lpstr>В 11 км от Суворова - бальнеогрязевой курорт Краинка.  </vt:lpstr>
      <vt:lpstr>Для любителей спорта работают стадион «Энергия» с филиалом и детско-юношеская спортивная школа </vt:lpstr>
      <vt:lpstr>Слайд 35</vt:lpstr>
      <vt:lpstr>Чекалин Александр Павлович (25.3.1925 - 6.11.1941)</vt:lpstr>
      <vt:lpstr>Чекалин Александр Павлович</vt:lpstr>
      <vt:lpstr>Николай Константинович Аносов   (1923-1984)</vt:lpstr>
      <vt:lpstr>Григорий Антонович Агеев (1902-1941)</vt:lpstr>
      <vt:lpstr>Василий Иванович Богданов ( 1837-1886)</vt:lpstr>
      <vt:lpstr>«Дубинушка»</vt:lpstr>
      <vt:lpstr>Александр Ильич Кузнецов ( 1876-1951)</vt:lpstr>
      <vt:lpstr>Газета «Черепетская коммуна»</vt:lpstr>
      <vt:lpstr>Слайд 44</vt:lpstr>
      <vt:lpstr>Слайд 45</vt:lpstr>
      <vt:lpstr>Достопримечательности и памятные места Района </vt:lpstr>
      <vt:lpstr>Слайд 47</vt:lpstr>
      <vt:lpstr>Слайд 48</vt:lpstr>
      <vt:lpstr>Слайд 49</vt:lpstr>
      <vt:lpstr>Дом владельца Богдано-Петровского завода ( первая половина 19 века) в деревне Богданово</vt:lpstr>
      <vt:lpstr>усадебно-парковый  ансамбль и промышленный комплекс  в п. Ханино</vt:lpstr>
      <vt:lpstr>памятник архитектуры федерального значения «Богоявленская церковь В с.   Мишнево ,1822 г.</vt:lpstr>
      <vt:lpstr>Добро-покровский мужской монастырь</vt:lpstr>
      <vt:lpstr>Добро-покровский мужской монастырь</vt:lpstr>
      <vt:lpstr>С. Доброе. Церковь Анны Праведной  </vt:lpstr>
      <vt:lpstr>с. марково церковь воскресения</vt:lpstr>
      <vt:lpstr> Храм в честь иконы Божией Матери Скоропослушница </vt:lpstr>
      <vt:lpstr>Часовня  Николая Чудотворца</vt:lpstr>
      <vt:lpstr>Суворов сегодня</vt:lpstr>
      <vt:lpstr>Слайд 60</vt:lpstr>
      <vt:lpstr>Мениральная вода «КРАинская»</vt:lpstr>
      <vt:lpstr>«Демидовская»</vt:lpstr>
      <vt:lpstr>Спирто-водочный завод "Лужковский" </vt:lpstr>
      <vt:lpstr>Город Суворов, Улица Тульская</vt:lpstr>
      <vt:lpstr>Город Суворов, Улица Тульская</vt:lpstr>
      <vt:lpstr>ЦКДиК</vt:lpstr>
      <vt:lpstr>Здание администрации. Площадь Победы</vt:lpstr>
      <vt:lpstr>Слайд 68</vt:lpstr>
      <vt:lpstr>Город Суворов, проспект Мира</vt:lpstr>
      <vt:lpstr>Школа №5 г. Суворова</vt:lpstr>
      <vt:lpstr>Центр культуры, досуга и кино</vt:lpstr>
      <vt:lpstr>Городская столовая            ресторан «Русь»                дом торговли</vt:lpstr>
      <vt:lpstr>Детская больница</vt:lpstr>
      <vt:lpstr>Стадион «знергия»</vt:lpstr>
      <vt:lpstr>Слайд 75</vt:lpstr>
      <vt:lpstr>Слайд 76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Суворовский район</dc:title>
  <dc:creator>Макарова Ирина</dc:creator>
  <cp:keywords>презентация</cp:keywords>
  <cp:lastModifiedBy>Игорь</cp:lastModifiedBy>
  <cp:revision>134</cp:revision>
  <dcterms:created xsi:type="dcterms:W3CDTF">2012-03-03T17:14:28Z</dcterms:created>
  <dcterms:modified xsi:type="dcterms:W3CDTF">2018-09-11T18:47:43Z</dcterms:modified>
</cp:coreProperties>
</file>